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5" r:id="rId3"/>
    <p:sldId id="259" r:id="rId4"/>
    <p:sldId id="258" r:id="rId5"/>
    <p:sldId id="288" r:id="rId6"/>
    <p:sldId id="260" r:id="rId7"/>
    <p:sldId id="294" r:id="rId8"/>
    <p:sldId id="281" r:id="rId9"/>
    <p:sldId id="261" r:id="rId10"/>
    <p:sldId id="262" r:id="rId11"/>
    <p:sldId id="263" r:id="rId12"/>
    <p:sldId id="264" r:id="rId13"/>
    <p:sldId id="265" r:id="rId14"/>
    <p:sldId id="266" r:id="rId15"/>
    <p:sldId id="289" r:id="rId16"/>
    <p:sldId id="270" r:id="rId17"/>
    <p:sldId id="272" r:id="rId18"/>
    <p:sldId id="273" r:id="rId19"/>
    <p:sldId id="292" r:id="rId20"/>
    <p:sldId id="293" r:id="rId21"/>
    <p:sldId id="280" r:id="rId22"/>
    <p:sldId id="286" r:id="rId23"/>
    <p:sldId id="287" r:id="rId24"/>
    <p:sldId id="291" r:id="rId25"/>
    <p:sldId id="290" r:id="rId2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ematyyli 1 - Korostu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Riihilahti" userId="9770ba8b-60bd-4743-b5ad-903ef64c7568" providerId="ADAL" clId="{36356E20-D5B2-45A5-8118-36FC31DA5E03}"/>
    <pc:docChg chg="custSel modSld">
      <pc:chgData name="Anne Riihilahti" userId="9770ba8b-60bd-4743-b5ad-903ef64c7568" providerId="ADAL" clId="{36356E20-D5B2-45A5-8118-36FC31DA5E03}" dt="2026-04-29T08:23:28.477" v="3" actId="20577"/>
      <pc:docMkLst>
        <pc:docMk/>
      </pc:docMkLst>
      <pc:sldChg chg="modSp mod">
        <pc:chgData name="Anne Riihilahti" userId="9770ba8b-60bd-4743-b5ad-903ef64c7568" providerId="ADAL" clId="{36356E20-D5B2-45A5-8118-36FC31DA5E03}" dt="2026-04-29T08:23:28.477" v="3" actId="20577"/>
        <pc:sldMkLst>
          <pc:docMk/>
          <pc:sldMk cId="2524209247" sldId="280"/>
        </pc:sldMkLst>
        <pc:graphicFrameChg chg="modGraphic">
          <ac:chgData name="Anne Riihilahti" userId="9770ba8b-60bd-4743-b5ad-903ef64c7568" providerId="ADAL" clId="{36356E20-D5B2-45A5-8118-36FC31DA5E03}" dt="2026-04-29T08:23:28.477" v="3" actId="20577"/>
          <ac:graphicFrameMkLst>
            <pc:docMk/>
            <pc:sldMk cId="2524209247" sldId="280"/>
            <ac:graphicFrameMk id="4" creationId="{2497EDE0-776E-75B8-9F9F-F9B4264DACA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75 -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Taul1!$A$2:$A$23</c:f>
              <c:strCache>
                <c:ptCount val="22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  <c:pt idx="11">
                  <c:v>2035</c:v>
                </c:pt>
                <c:pt idx="12">
                  <c:v>2036</c:v>
                </c:pt>
                <c:pt idx="13">
                  <c:v>2037</c:v>
                </c:pt>
                <c:pt idx="14">
                  <c:v>2038</c:v>
                </c:pt>
                <c:pt idx="15">
                  <c:v>2039</c:v>
                </c:pt>
                <c:pt idx="16">
                  <c:v>2040</c:v>
                </c:pt>
                <c:pt idx="17">
                  <c:v>2041</c:v>
                </c:pt>
                <c:pt idx="18">
                  <c:v>2042</c:v>
                </c:pt>
                <c:pt idx="19">
                  <c:v>2043</c:v>
                </c:pt>
                <c:pt idx="20">
                  <c:v>2044</c:v>
                </c:pt>
                <c:pt idx="21">
                  <c:v>2045</c:v>
                </c:pt>
              </c:strCache>
            </c:strRef>
          </c:cat>
          <c:val>
            <c:numRef>
              <c:f>Taul1!$B$2:$B$23</c:f>
              <c:numCache>
                <c:formatCode>0</c:formatCode>
                <c:ptCount val="22"/>
                <c:pt idx="0">
                  <c:v>1126</c:v>
                </c:pt>
                <c:pt idx="1">
                  <c:v>1181</c:v>
                </c:pt>
                <c:pt idx="2">
                  <c:v>1223</c:v>
                </c:pt>
                <c:pt idx="3">
                  <c:v>1247</c:v>
                </c:pt>
                <c:pt idx="4">
                  <c:v>1270</c:v>
                </c:pt>
                <c:pt idx="5">
                  <c:v>1297</c:v>
                </c:pt>
                <c:pt idx="6">
                  <c:v>1325</c:v>
                </c:pt>
                <c:pt idx="7">
                  <c:v>1369</c:v>
                </c:pt>
                <c:pt idx="8">
                  <c:v>1399</c:v>
                </c:pt>
                <c:pt idx="9">
                  <c:v>1413</c:v>
                </c:pt>
                <c:pt idx="10">
                  <c:v>1424</c:v>
                </c:pt>
                <c:pt idx="11">
                  <c:v>1444</c:v>
                </c:pt>
                <c:pt idx="12">
                  <c:v>1464</c:v>
                </c:pt>
                <c:pt idx="13">
                  <c:v>1486</c:v>
                </c:pt>
                <c:pt idx="14">
                  <c:v>1501</c:v>
                </c:pt>
                <c:pt idx="15">
                  <c:v>1520</c:v>
                </c:pt>
                <c:pt idx="16">
                  <c:v>1526</c:v>
                </c:pt>
                <c:pt idx="17" formatCode="General">
                  <c:v>1527</c:v>
                </c:pt>
                <c:pt idx="18" formatCode="General">
                  <c:v>1534</c:v>
                </c:pt>
                <c:pt idx="19" formatCode="General">
                  <c:v>1540</c:v>
                </c:pt>
                <c:pt idx="20" formatCode="General">
                  <c:v>1540</c:v>
                </c:pt>
                <c:pt idx="21" formatCode="General">
                  <c:v>1537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9E-4E81-A81C-32E9D9E1A8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1993679"/>
        <c:axId val="1021997039"/>
      </c:lineChart>
      <c:catAx>
        <c:axId val="1021993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21997039"/>
        <c:crosses val="autoZero"/>
        <c:auto val="1"/>
        <c:lblAlgn val="ctr"/>
        <c:lblOffset val="100"/>
        <c:noMultiLvlLbl val="0"/>
      </c:catAx>
      <c:valAx>
        <c:axId val="1021997039"/>
        <c:scaling>
          <c:orientation val="minMax"/>
          <c:max val="1600"/>
          <c:min val="1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2199367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dTable>
      <c:sp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2A763F-6482-42B6-943F-DBA803D451EF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DCD65E9-C068-48D8-982E-D996D2A907FC}">
      <dgm:prSet/>
      <dgm:spPr/>
      <dgm:t>
        <a:bodyPr/>
        <a:lstStyle/>
        <a:p>
          <a:r>
            <a:rPr lang="fi-FI"/>
            <a:t>Suunnitelman taustaa</a:t>
          </a:r>
          <a:endParaRPr lang="en-US"/>
        </a:p>
      </dgm:t>
    </dgm:pt>
    <dgm:pt modelId="{02EFEA6A-7B49-44E8-84AE-E4D374CAB636}" type="parTrans" cxnId="{951AE379-748C-4C1E-93C3-231848CF9CDD}">
      <dgm:prSet/>
      <dgm:spPr/>
      <dgm:t>
        <a:bodyPr/>
        <a:lstStyle/>
        <a:p>
          <a:endParaRPr lang="en-US"/>
        </a:p>
      </dgm:t>
    </dgm:pt>
    <dgm:pt modelId="{58D6D576-1515-409C-B9F0-F5F0AE3CD28E}" type="sibTrans" cxnId="{951AE379-748C-4C1E-93C3-231848CF9CDD}">
      <dgm:prSet/>
      <dgm:spPr/>
      <dgm:t>
        <a:bodyPr/>
        <a:lstStyle/>
        <a:p>
          <a:endParaRPr lang="en-US"/>
        </a:p>
      </dgm:t>
    </dgm:pt>
    <dgm:pt modelId="{94B9EB57-E35B-4DE9-9F8B-093CD70429B2}">
      <dgm:prSet/>
      <dgm:spPr/>
      <dgm:t>
        <a:bodyPr/>
        <a:lstStyle/>
        <a:p>
          <a:r>
            <a:rPr lang="fi-FI"/>
            <a:t>Ikääntynyt väestö lukuina</a:t>
          </a:r>
          <a:endParaRPr lang="en-US"/>
        </a:p>
      </dgm:t>
    </dgm:pt>
    <dgm:pt modelId="{89AC2124-7245-4481-AEAE-B48E0788309A}" type="parTrans" cxnId="{2E2ED0DC-1C6F-41D2-A6DE-3A6D51926556}">
      <dgm:prSet/>
      <dgm:spPr/>
      <dgm:t>
        <a:bodyPr/>
        <a:lstStyle/>
        <a:p>
          <a:endParaRPr lang="en-US"/>
        </a:p>
      </dgm:t>
    </dgm:pt>
    <dgm:pt modelId="{9B80C294-98D1-46ED-B5F2-201CF6D23643}" type="sibTrans" cxnId="{2E2ED0DC-1C6F-41D2-A6DE-3A6D51926556}">
      <dgm:prSet/>
      <dgm:spPr/>
      <dgm:t>
        <a:bodyPr/>
        <a:lstStyle/>
        <a:p>
          <a:endParaRPr lang="en-US"/>
        </a:p>
      </dgm:t>
    </dgm:pt>
    <dgm:pt modelId="{B7339D97-935A-4F68-960B-A67E1E267CA9}">
      <dgm:prSet/>
      <dgm:spPr/>
      <dgm:t>
        <a:bodyPr/>
        <a:lstStyle/>
        <a:p>
          <a:r>
            <a:rPr lang="fi-FI" dirty="0"/>
            <a:t>Ikäihmisten toimintakyky</a:t>
          </a:r>
          <a:endParaRPr lang="en-US" dirty="0"/>
        </a:p>
      </dgm:t>
    </dgm:pt>
    <dgm:pt modelId="{DF3A51E7-913D-41C6-BFCA-008045339F24}" type="parTrans" cxnId="{56FA886B-9180-40B5-A034-36B9AA31A297}">
      <dgm:prSet/>
      <dgm:spPr/>
      <dgm:t>
        <a:bodyPr/>
        <a:lstStyle/>
        <a:p>
          <a:endParaRPr lang="en-US"/>
        </a:p>
      </dgm:t>
    </dgm:pt>
    <dgm:pt modelId="{4485CE08-65C4-4A68-BED4-C269E4AF7D91}" type="sibTrans" cxnId="{56FA886B-9180-40B5-A034-36B9AA31A297}">
      <dgm:prSet/>
      <dgm:spPr/>
      <dgm:t>
        <a:bodyPr/>
        <a:lstStyle/>
        <a:p>
          <a:endParaRPr lang="en-US"/>
        </a:p>
      </dgm:t>
    </dgm:pt>
    <dgm:pt modelId="{4B8015D2-9A43-4B7B-B446-3B45A7DC74F6}">
      <dgm:prSet/>
      <dgm:spPr/>
      <dgm:t>
        <a:bodyPr/>
        <a:lstStyle/>
        <a:p>
          <a:r>
            <a:rPr lang="fi-FI"/>
            <a:t>Taloudellinen hyvinvointi</a:t>
          </a:r>
          <a:endParaRPr lang="en-US"/>
        </a:p>
      </dgm:t>
    </dgm:pt>
    <dgm:pt modelId="{968F975D-4B3C-4140-B521-2636AD6232F5}" type="parTrans" cxnId="{FBDAA9DC-3136-42B8-B6B1-AF58148EAAA1}">
      <dgm:prSet/>
      <dgm:spPr/>
      <dgm:t>
        <a:bodyPr/>
        <a:lstStyle/>
        <a:p>
          <a:endParaRPr lang="en-US"/>
        </a:p>
      </dgm:t>
    </dgm:pt>
    <dgm:pt modelId="{49A195BB-626F-4600-A0F5-5F9863D1607E}" type="sibTrans" cxnId="{FBDAA9DC-3136-42B8-B6B1-AF58148EAAA1}">
      <dgm:prSet/>
      <dgm:spPr/>
      <dgm:t>
        <a:bodyPr/>
        <a:lstStyle/>
        <a:p>
          <a:endParaRPr lang="en-US"/>
        </a:p>
      </dgm:t>
    </dgm:pt>
    <dgm:pt modelId="{44D30C24-3C04-4106-9502-09851C8AFD4A}">
      <dgm:prSet/>
      <dgm:spPr/>
      <dgm:t>
        <a:bodyPr/>
        <a:lstStyle/>
        <a:p>
          <a:r>
            <a:rPr lang="fi-FI"/>
            <a:t>Hyvinvointikyselyn tulokset</a:t>
          </a:r>
          <a:endParaRPr lang="en-US"/>
        </a:p>
      </dgm:t>
    </dgm:pt>
    <dgm:pt modelId="{7BD5D165-6BEA-4CB0-80DD-50ECC0D97935}" type="parTrans" cxnId="{0E175FB7-9DD2-4A95-9182-8F48DB786AB7}">
      <dgm:prSet/>
      <dgm:spPr/>
      <dgm:t>
        <a:bodyPr/>
        <a:lstStyle/>
        <a:p>
          <a:endParaRPr lang="en-US"/>
        </a:p>
      </dgm:t>
    </dgm:pt>
    <dgm:pt modelId="{8F923FE0-FE02-4250-A21F-93886ABF7A21}" type="sibTrans" cxnId="{0E175FB7-9DD2-4A95-9182-8F48DB786AB7}">
      <dgm:prSet/>
      <dgm:spPr/>
      <dgm:t>
        <a:bodyPr/>
        <a:lstStyle/>
        <a:p>
          <a:endParaRPr lang="en-US"/>
        </a:p>
      </dgm:t>
    </dgm:pt>
    <dgm:pt modelId="{40148A2A-9181-459F-9A6C-DC2190A8F64A}">
      <dgm:prSet/>
      <dgm:spPr/>
      <dgm:t>
        <a:bodyPr/>
        <a:lstStyle/>
        <a:p>
          <a:r>
            <a:rPr lang="fi-FI" dirty="0"/>
            <a:t>Toimintakyvyn tukeminen, mitä Hattulassa jo tehdään</a:t>
          </a:r>
          <a:endParaRPr lang="en-US" dirty="0"/>
        </a:p>
      </dgm:t>
    </dgm:pt>
    <dgm:pt modelId="{0D0A767C-64B6-404A-9600-40BB9FB11D3A}" type="parTrans" cxnId="{FE975832-39B5-4965-A967-0B2345C96EE0}">
      <dgm:prSet/>
      <dgm:spPr/>
      <dgm:t>
        <a:bodyPr/>
        <a:lstStyle/>
        <a:p>
          <a:endParaRPr lang="en-US"/>
        </a:p>
      </dgm:t>
    </dgm:pt>
    <dgm:pt modelId="{11CBE2C2-1D25-4496-AF47-9853622D048C}" type="sibTrans" cxnId="{FE975832-39B5-4965-A967-0B2345C96EE0}">
      <dgm:prSet/>
      <dgm:spPr/>
      <dgm:t>
        <a:bodyPr/>
        <a:lstStyle/>
        <a:p>
          <a:endParaRPr lang="en-US"/>
        </a:p>
      </dgm:t>
    </dgm:pt>
    <dgm:pt modelId="{318AC270-1093-43C0-BE23-B6269725AC13}">
      <dgm:prSet/>
      <dgm:spPr/>
      <dgm:t>
        <a:bodyPr/>
        <a:lstStyle/>
        <a:p>
          <a:r>
            <a:rPr lang="fi-FI"/>
            <a:t>Asuminen, kaavoitus ja esteetön ympäristö</a:t>
          </a:r>
          <a:endParaRPr lang="en-US"/>
        </a:p>
      </dgm:t>
    </dgm:pt>
    <dgm:pt modelId="{9835B87B-EB73-429E-BC5D-E3E35009941E}" type="parTrans" cxnId="{5C8DD6CB-CEE3-4205-AF4A-80A0421FB2EC}">
      <dgm:prSet/>
      <dgm:spPr/>
      <dgm:t>
        <a:bodyPr/>
        <a:lstStyle/>
        <a:p>
          <a:endParaRPr lang="en-US"/>
        </a:p>
      </dgm:t>
    </dgm:pt>
    <dgm:pt modelId="{41EB6440-8649-449E-B1E4-AAA9119DDF79}" type="sibTrans" cxnId="{5C8DD6CB-CEE3-4205-AF4A-80A0421FB2EC}">
      <dgm:prSet/>
      <dgm:spPr/>
      <dgm:t>
        <a:bodyPr/>
        <a:lstStyle/>
        <a:p>
          <a:endParaRPr lang="en-US"/>
        </a:p>
      </dgm:t>
    </dgm:pt>
    <dgm:pt modelId="{3012F9F4-CCAC-4B62-AE7F-C6FB294FB341}">
      <dgm:prSet/>
      <dgm:spPr/>
      <dgm:t>
        <a:bodyPr/>
        <a:lstStyle/>
        <a:p>
          <a:r>
            <a:rPr lang="fi-FI" dirty="0"/>
            <a:t>Kumppanuudet</a:t>
          </a:r>
        </a:p>
      </dgm:t>
    </dgm:pt>
    <dgm:pt modelId="{9BEA8429-7F67-42A5-B0C1-F71B5E797C12}" type="parTrans" cxnId="{C15EF1B2-9847-44B5-B25E-148EAD0F1DAF}">
      <dgm:prSet/>
      <dgm:spPr/>
      <dgm:t>
        <a:bodyPr/>
        <a:lstStyle/>
        <a:p>
          <a:endParaRPr lang="fi-FI"/>
        </a:p>
      </dgm:t>
    </dgm:pt>
    <dgm:pt modelId="{FD66CB15-CE1F-4CCC-B0AC-176BA24E590A}" type="sibTrans" cxnId="{C15EF1B2-9847-44B5-B25E-148EAD0F1DAF}">
      <dgm:prSet/>
      <dgm:spPr/>
      <dgm:t>
        <a:bodyPr/>
        <a:lstStyle/>
        <a:p>
          <a:endParaRPr lang="fi-FI"/>
        </a:p>
      </dgm:t>
    </dgm:pt>
    <dgm:pt modelId="{23B1C6F9-D8BF-493E-8773-BF682F95751C}">
      <dgm:prSet/>
      <dgm:spPr/>
      <dgm:t>
        <a:bodyPr/>
        <a:lstStyle/>
        <a:p>
          <a:r>
            <a:rPr lang="fi-FI" dirty="0"/>
            <a:t>Hyvinvointisuunnitelman, toteutus, seuranta ja arviointi</a:t>
          </a:r>
        </a:p>
      </dgm:t>
    </dgm:pt>
    <dgm:pt modelId="{493C1A66-68B4-4C4F-980A-3561F9D2A609}" type="parTrans" cxnId="{D28B8EB8-28AC-40AB-AAEA-D91C2E731B4C}">
      <dgm:prSet/>
      <dgm:spPr/>
      <dgm:t>
        <a:bodyPr/>
        <a:lstStyle/>
        <a:p>
          <a:endParaRPr lang="fi-FI"/>
        </a:p>
      </dgm:t>
    </dgm:pt>
    <dgm:pt modelId="{04CB676D-30D0-4E7C-85B7-382E9B37A28A}" type="sibTrans" cxnId="{D28B8EB8-28AC-40AB-AAEA-D91C2E731B4C}">
      <dgm:prSet/>
      <dgm:spPr/>
      <dgm:t>
        <a:bodyPr/>
        <a:lstStyle/>
        <a:p>
          <a:endParaRPr lang="fi-FI"/>
        </a:p>
      </dgm:t>
    </dgm:pt>
    <dgm:pt modelId="{4E2F1CCC-A8D9-400D-884A-B735F1301546}">
      <dgm:prSet/>
      <dgm:spPr/>
      <dgm:t>
        <a:bodyPr/>
        <a:lstStyle/>
        <a:p>
          <a:r>
            <a:rPr lang="fi-FI"/>
            <a:t>Ikäihmisten hyvinvointisuunnitelma vuosille 2026-2028</a:t>
          </a:r>
          <a:endParaRPr lang="fi-FI" dirty="0"/>
        </a:p>
      </dgm:t>
    </dgm:pt>
    <dgm:pt modelId="{F2F023BB-E0B1-4A60-B7D8-61EF8DF10A2A}" type="parTrans" cxnId="{E6BE2015-3010-45FF-8EB3-1E13E57FC0DE}">
      <dgm:prSet/>
      <dgm:spPr/>
      <dgm:t>
        <a:bodyPr/>
        <a:lstStyle/>
        <a:p>
          <a:endParaRPr lang="fi-FI"/>
        </a:p>
      </dgm:t>
    </dgm:pt>
    <dgm:pt modelId="{CE6764E4-4854-4224-B0F2-4E7960595D9B}" type="sibTrans" cxnId="{E6BE2015-3010-45FF-8EB3-1E13E57FC0DE}">
      <dgm:prSet/>
      <dgm:spPr/>
      <dgm:t>
        <a:bodyPr/>
        <a:lstStyle/>
        <a:p>
          <a:endParaRPr lang="fi-FI"/>
        </a:p>
      </dgm:t>
    </dgm:pt>
    <dgm:pt modelId="{2D17876A-B03B-4644-8173-1275E6733A39}" type="pres">
      <dgm:prSet presAssocID="{152A763F-6482-42B6-943F-DBA803D451EF}" presName="linear" presStyleCnt="0">
        <dgm:presLayoutVars>
          <dgm:animLvl val="lvl"/>
          <dgm:resizeHandles val="exact"/>
        </dgm:presLayoutVars>
      </dgm:prSet>
      <dgm:spPr/>
    </dgm:pt>
    <dgm:pt modelId="{7CFC12F7-6080-406D-A32B-2D63683FE36C}" type="pres">
      <dgm:prSet presAssocID="{0DCD65E9-C068-48D8-982E-D996D2A907FC}" presName="parentText" presStyleLbl="node1" presStyleIdx="0" presStyleCnt="10" custLinFactY="1648" custLinFactNeighborX="301" custLinFactNeighborY="100000">
        <dgm:presLayoutVars>
          <dgm:chMax val="0"/>
          <dgm:bulletEnabled val="1"/>
        </dgm:presLayoutVars>
      </dgm:prSet>
      <dgm:spPr/>
    </dgm:pt>
    <dgm:pt modelId="{FFB49F6A-0662-4CAE-AB1A-C91A151C266D}" type="pres">
      <dgm:prSet presAssocID="{58D6D576-1515-409C-B9F0-F5F0AE3CD28E}" presName="spacer" presStyleCnt="0"/>
      <dgm:spPr/>
    </dgm:pt>
    <dgm:pt modelId="{917F380E-2B05-4152-9A62-A77F84BDE584}" type="pres">
      <dgm:prSet presAssocID="{94B9EB57-E35B-4DE9-9F8B-093CD70429B2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94013547-E6AB-4E4E-8825-B1B30334EA8C}" type="pres">
      <dgm:prSet presAssocID="{9B80C294-98D1-46ED-B5F2-201CF6D23643}" presName="spacer" presStyleCnt="0"/>
      <dgm:spPr/>
    </dgm:pt>
    <dgm:pt modelId="{5225C775-E056-45AB-A03A-A12A8B441D16}" type="pres">
      <dgm:prSet presAssocID="{B7339D97-935A-4F68-960B-A67E1E267CA9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69DCBD7E-C2D5-411C-BEA6-0FD940C4D35E}" type="pres">
      <dgm:prSet presAssocID="{4485CE08-65C4-4A68-BED4-C269E4AF7D91}" presName="spacer" presStyleCnt="0"/>
      <dgm:spPr/>
    </dgm:pt>
    <dgm:pt modelId="{1DFCE544-1CA3-4664-92D9-B6278B34D0C7}" type="pres">
      <dgm:prSet presAssocID="{4B8015D2-9A43-4B7B-B446-3B45A7DC74F6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255F0922-04DB-4CFC-A764-33BCA0ADB6C1}" type="pres">
      <dgm:prSet presAssocID="{49A195BB-626F-4600-A0F5-5F9863D1607E}" presName="spacer" presStyleCnt="0"/>
      <dgm:spPr/>
    </dgm:pt>
    <dgm:pt modelId="{E75F31B9-EDAB-4DD0-82EE-B38ED2B1D751}" type="pres">
      <dgm:prSet presAssocID="{44D30C24-3C04-4106-9502-09851C8AFD4A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436E8387-DA25-488C-8496-3E5B499569C6}" type="pres">
      <dgm:prSet presAssocID="{8F923FE0-FE02-4250-A21F-93886ABF7A21}" presName="spacer" presStyleCnt="0"/>
      <dgm:spPr/>
    </dgm:pt>
    <dgm:pt modelId="{30EF4E27-B3A7-4061-832C-B96FB3E2340D}" type="pres">
      <dgm:prSet presAssocID="{40148A2A-9181-459F-9A6C-DC2190A8F64A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F1F37566-977F-4752-B701-B212D56412C7}" type="pres">
      <dgm:prSet presAssocID="{11CBE2C2-1D25-4496-AF47-9853622D048C}" presName="spacer" presStyleCnt="0"/>
      <dgm:spPr/>
    </dgm:pt>
    <dgm:pt modelId="{D06DF98B-6C4B-4A31-8EAB-D000FBB7372A}" type="pres">
      <dgm:prSet presAssocID="{318AC270-1093-43C0-BE23-B6269725AC13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F821F66D-201C-4F04-88A7-39217BA991BF}" type="pres">
      <dgm:prSet presAssocID="{41EB6440-8649-449E-B1E4-AAA9119DDF79}" presName="spacer" presStyleCnt="0"/>
      <dgm:spPr/>
    </dgm:pt>
    <dgm:pt modelId="{B9CF2CFA-D8E6-4554-9F66-C1B473E96726}" type="pres">
      <dgm:prSet presAssocID="{3012F9F4-CCAC-4B62-AE7F-C6FB294FB341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0BC5ED8A-121D-460A-A9E3-F6E6D798C345}" type="pres">
      <dgm:prSet presAssocID="{FD66CB15-CE1F-4CCC-B0AC-176BA24E590A}" presName="spacer" presStyleCnt="0"/>
      <dgm:spPr/>
    </dgm:pt>
    <dgm:pt modelId="{3AC5CAA1-6ADB-4D4F-833A-D4AD685CF8B7}" type="pres">
      <dgm:prSet presAssocID="{23B1C6F9-D8BF-493E-8773-BF682F95751C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E262E48C-DD36-4D1F-B047-B0562C07561C}" type="pres">
      <dgm:prSet presAssocID="{04CB676D-30D0-4E7C-85B7-382E9B37A28A}" presName="spacer" presStyleCnt="0"/>
      <dgm:spPr/>
    </dgm:pt>
    <dgm:pt modelId="{3C794E29-9B5A-47B2-9482-DDFFB91E1EE7}" type="pres">
      <dgm:prSet presAssocID="{4E2F1CCC-A8D9-400D-884A-B735F1301546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E6BE2015-3010-45FF-8EB3-1E13E57FC0DE}" srcId="{152A763F-6482-42B6-943F-DBA803D451EF}" destId="{4E2F1CCC-A8D9-400D-884A-B735F1301546}" srcOrd="9" destOrd="0" parTransId="{F2F023BB-E0B1-4A60-B7D8-61EF8DF10A2A}" sibTransId="{CE6764E4-4854-4224-B0F2-4E7960595D9B}"/>
    <dgm:cxn modelId="{A334C61C-9990-408B-AE70-C99419A9B827}" type="presOf" srcId="{3012F9F4-CCAC-4B62-AE7F-C6FB294FB341}" destId="{B9CF2CFA-D8E6-4554-9F66-C1B473E96726}" srcOrd="0" destOrd="0" presId="urn:microsoft.com/office/officeart/2005/8/layout/vList2"/>
    <dgm:cxn modelId="{FE975832-39B5-4965-A967-0B2345C96EE0}" srcId="{152A763F-6482-42B6-943F-DBA803D451EF}" destId="{40148A2A-9181-459F-9A6C-DC2190A8F64A}" srcOrd="5" destOrd="0" parTransId="{0D0A767C-64B6-404A-9600-40BB9FB11D3A}" sibTransId="{11CBE2C2-1D25-4496-AF47-9853622D048C}"/>
    <dgm:cxn modelId="{E5E73B41-3342-4352-8F62-38D32909CFA1}" type="presOf" srcId="{0DCD65E9-C068-48D8-982E-D996D2A907FC}" destId="{7CFC12F7-6080-406D-A32B-2D63683FE36C}" srcOrd="0" destOrd="0" presId="urn:microsoft.com/office/officeart/2005/8/layout/vList2"/>
    <dgm:cxn modelId="{56FA886B-9180-40B5-A034-36B9AA31A297}" srcId="{152A763F-6482-42B6-943F-DBA803D451EF}" destId="{B7339D97-935A-4F68-960B-A67E1E267CA9}" srcOrd="2" destOrd="0" parTransId="{DF3A51E7-913D-41C6-BFCA-008045339F24}" sibTransId="{4485CE08-65C4-4A68-BED4-C269E4AF7D91}"/>
    <dgm:cxn modelId="{FD59836D-FEF8-45D6-B087-327B313EF8F7}" type="presOf" srcId="{318AC270-1093-43C0-BE23-B6269725AC13}" destId="{D06DF98B-6C4B-4A31-8EAB-D000FBB7372A}" srcOrd="0" destOrd="0" presId="urn:microsoft.com/office/officeart/2005/8/layout/vList2"/>
    <dgm:cxn modelId="{7EC16B4F-27CB-4C10-80EB-56BE45FAFA68}" type="presOf" srcId="{40148A2A-9181-459F-9A6C-DC2190A8F64A}" destId="{30EF4E27-B3A7-4061-832C-B96FB3E2340D}" srcOrd="0" destOrd="0" presId="urn:microsoft.com/office/officeart/2005/8/layout/vList2"/>
    <dgm:cxn modelId="{F78AB074-B368-43CF-8A99-CF35BAF0CF5E}" type="presOf" srcId="{4E2F1CCC-A8D9-400D-884A-B735F1301546}" destId="{3C794E29-9B5A-47B2-9482-DDFFB91E1EE7}" srcOrd="0" destOrd="0" presId="urn:microsoft.com/office/officeart/2005/8/layout/vList2"/>
    <dgm:cxn modelId="{951AE379-748C-4C1E-93C3-231848CF9CDD}" srcId="{152A763F-6482-42B6-943F-DBA803D451EF}" destId="{0DCD65E9-C068-48D8-982E-D996D2A907FC}" srcOrd="0" destOrd="0" parTransId="{02EFEA6A-7B49-44E8-84AE-E4D374CAB636}" sibTransId="{58D6D576-1515-409C-B9F0-F5F0AE3CD28E}"/>
    <dgm:cxn modelId="{223B0583-3154-4201-AA5A-501F9AA6E8E7}" type="presOf" srcId="{152A763F-6482-42B6-943F-DBA803D451EF}" destId="{2D17876A-B03B-4644-8173-1275E6733A39}" srcOrd="0" destOrd="0" presId="urn:microsoft.com/office/officeart/2005/8/layout/vList2"/>
    <dgm:cxn modelId="{A3C87C94-21B3-46C9-B255-0C71D90E557B}" type="presOf" srcId="{4B8015D2-9A43-4B7B-B446-3B45A7DC74F6}" destId="{1DFCE544-1CA3-4664-92D9-B6278B34D0C7}" srcOrd="0" destOrd="0" presId="urn:microsoft.com/office/officeart/2005/8/layout/vList2"/>
    <dgm:cxn modelId="{23053596-3240-4BF2-9F26-1532B3E8C71B}" type="presOf" srcId="{B7339D97-935A-4F68-960B-A67E1E267CA9}" destId="{5225C775-E056-45AB-A03A-A12A8B441D16}" srcOrd="0" destOrd="0" presId="urn:microsoft.com/office/officeart/2005/8/layout/vList2"/>
    <dgm:cxn modelId="{C15EF1B2-9847-44B5-B25E-148EAD0F1DAF}" srcId="{152A763F-6482-42B6-943F-DBA803D451EF}" destId="{3012F9F4-CCAC-4B62-AE7F-C6FB294FB341}" srcOrd="7" destOrd="0" parTransId="{9BEA8429-7F67-42A5-B0C1-F71B5E797C12}" sibTransId="{FD66CB15-CE1F-4CCC-B0AC-176BA24E590A}"/>
    <dgm:cxn modelId="{0E175FB7-9DD2-4A95-9182-8F48DB786AB7}" srcId="{152A763F-6482-42B6-943F-DBA803D451EF}" destId="{44D30C24-3C04-4106-9502-09851C8AFD4A}" srcOrd="4" destOrd="0" parTransId="{7BD5D165-6BEA-4CB0-80DD-50ECC0D97935}" sibTransId="{8F923FE0-FE02-4250-A21F-93886ABF7A21}"/>
    <dgm:cxn modelId="{D28B8EB8-28AC-40AB-AAEA-D91C2E731B4C}" srcId="{152A763F-6482-42B6-943F-DBA803D451EF}" destId="{23B1C6F9-D8BF-493E-8773-BF682F95751C}" srcOrd="8" destOrd="0" parTransId="{493C1A66-68B4-4C4F-980A-3561F9D2A609}" sibTransId="{04CB676D-30D0-4E7C-85B7-382E9B37A28A}"/>
    <dgm:cxn modelId="{5C8DD6CB-CEE3-4205-AF4A-80A0421FB2EC}" srcId="{152A763F-6482-42B6-943F-DBA803D451EF}" destId="{318AC270-1093-43C0-BE23-B6269725AC13}" srcOrd="6" destOrd="0" parTransId="{9835B87B-EB73-429E-BC5D-E3E35009941E}" sibTransId="{41EB6440-8649-449E-B1E4-AAA9119DDF79}"/>
    <dgm:cxn modelId="{CFA500D3-34C1-46C0-92EA-EF96E6B08DCE}" type="presOf" srcId="{94B9EB57-E35B-4DE9-9F8B-093CD70429B2}" destId="{917F380E-2B05-4152-9A62-A77F84BDE584}" srcOrd="0" destOrd="0" presId="urn:microsoft.com/office/officeart/2005/8/layout/vList2"/>
    <dgm:cxn modelId="{FBDAA9DC-3136-42B8-B6B1-AF58148EAAA1}" srcId="{152A763F-6482-42B6-943F-DBA803D451EF}" destId="{4B8015D2-9A43-4B7B-B446-3B45A7DC74F6}" srcOrd="3" destOrd="0" parTransId="{968F975D-4B3C-4140-B521-2636AD6232F5}" sibTransId="{49A195BB-626F-4600-A0F5-5F9863D1607E}"/>
    <dgm:cxn modelId="{2E2ED0DC-1C6F-41D2-A6DE-3A6D51926556}" srcId="{152A763F-6482-42B6-943F-DBA803D451EF}" destId="{94B9EB57-E35B-4DE9-9F8B-093CD70429B2}" srcOrd="1" destOrd="0" parTransId="{89AC2124-7245-4481-AEAE-B48E0788309A}" sibTransId="{9B80C294-98D1-46ED-B5F2-201CF6D23643}"/>
    <dgm:cxn modelId="{0F042ADD-C25D-43FC-950A-99D9314C4E67}" type="presOf" srcId="{44D30C24-3C04-4106-9502-09851C8AFD4A}" destId="{E75F31B9-EDAB-4DD0-82EE-B38ED2B1D751}" srcOrd="0" destOrd="0" presId="urn:microsoft.com/office/officeart/2005/8/layout/vList2"/>
    <dgm:cxn modelId="{A82342FA-E59E-4C58-A6C2-3A9A2E6A10C3}" type="presOf" srcId="{23B1C6F9-D8BF-493E-8773-BF682F95751C}" destId="{3AC5CAA1-6ADB-4D4F-833A-D4AD685CF8B7}" srcOrd="0" destOrd="0" presId="urn:microsoft.com/office/officeart/2005/8/layout/vList2"/>
    <dgm:cxn modelId="{242C92F6-C974-475B-9DD8-71F7D37150E0}" type="presParOf" srcId="{2D17876A-B03B-4644-8173-1275E6733A39}" destId="{7CFC12F7-6080-406D-A32B-2D63683FE36C}" srcOrd="0" destOrd="0" presId="urn:microsoft.com/office/officeart/2005/8/layout/vList2"/>
    <dgm:cxn modelId="{B2935E8F-2815-482C-B863-26219031A720}" type="presParOf" srcId="{2D17876A-B03B-4644-8173-1275E6733A39}" destId="{FFB49F6A-0662-4CAE-AB1A-C91A151C266D}" srcOrd="1" destOrd="0" presId="urn:microsoft.com/office/officeart/2005/8/layout/vList2"/>
    <dgm:cxn modelId="{56AFB5FA-1082-4CB7-9E2A-6678399BA21F}" type="presParOf" srcId="{2D17876A-B03B-4644-8173-1275E6733A39}" destId="{917F380E-2B05-4152-9A62-A77F84BDE584}" srcOrd="2" destOrd="0" presId="urn:microsoft.com/office/officeart/2005/8/layout/vList2"/>
    <dgm:cxn modelId="{EFF6F54A-F090-44FD-9962-9F1C0B255CE2}" type="presParOf" srcId="{2D17876A-B03B-4644-8173-1275E6733A39}" destId="{94013547-E6AB-4E4E-8825-B1B30334EA8C}" srcOrd="3" destOrd="0" presId="urn:microsoft.com/office/officeart/2005/8/layout/vList2"/>
    <dgm:cxn modelId="{0CC971A2-A67C-4A24-A50C-CA3D8A75660E}" type="presParOf" srcId="{2D17876A-B03B-4644-8173-1275E6733A39}" destId="{5225C775-E056-45AB-A03A-A12A8B441D16}" srcOrd="4" destOrd="0" presId="urn:microsoft.com/office/officeart/2005/8/layout/vList2"/>
    <dgm:cxn modelId="{4CEBFD24-914F-440C-95BF-A68094B8BBAA}" type="presParOf" srcId="{2D17876A-B03B-4644-8173-1275E6733A39}" destId="{69DCBD7E-C2D5-411C-BEA6-0FD940C4D35E}" srcOrd="5" destOrd="0" presId="urn:microsoft.com/office/officeart/2005/8/layout/vList2"/>
    <dgm:cxn modelId="{4006732C-C5EB-47A6-8EFE-AAB245563E26}" type="presParOf" srcId="{2D17876A-B03B-4644-8173-1275E6733A39}" destId="{1DFCE544-1CA3-4664-92D9-B6278B34D0C7}" srcOrd="6" destOrd="0" presId="urn:microsoft.com/office/officeart/2005/8/layout/vList2"/>
    <dgm:cxn modelId="{D2B97989-D71E-40C7-B72A-8AF3F68132C5}" type="presParOf" srcId="{2D17876A-B03B-4644-8173-1275E6733A39}" destId="{255F0922-04DB-4CFC-A764-33BCA0ADB6C1}" srcOrd="7" destOrd="0" presId="urn:microsoft.com/office/officeart/2005/8/layout/vList2"/>
    <dgm:cxn modelId="{12D159F0-1A3E-4E95-B2EA-008B3E9E16F4}" type="presParOf" srcId="{2D17876A-B03B-4644-8173-1275E6733A39}" destId="{E75F31B9-EDAB-4DD0-82EE-B38ED2B1D751}" srcOrd="8" destOrd="0" presId="urn:microsoft.com/office/officeart/2005/8/layout/vList2"/>
    <dgm:cxn modelId="{0E5F9D93-5330-4817-A0BE-B52D2609C436}" type="presParOf" srcId="{2D17876A-B03B-4644-8173-1275E6733A39}" destId="{436E8387-DA25-488C-8496-3E5B499569C6}" srcOrd="9" destOrd="0" presId="urn:microsoft.com/office/officeart/2005/8/layout/vList2"/>
    <dgm:cxn modelId="{C08B8DD6-17FE-4855-94D1-78D3EE6579D2}" type="presParOf" srcId="{2D17876A-B03B-4644-8173-1275E6733A39}" destId="{30EF4E27-B3A7-4061-832C-B96FB3E2340D}" srcOrd="10" destOrd="0" presId="urn:microsoft.com/office/officeart/2005/8/layout/vList2"/>
    <dgm:cxn modelId="{EE0C9B09-5A64-47AE-8B1A-9EDF858C2B0B}" type="presParOf" srcId="{2D17876A-B03B-4644-8173-1275E6733A39}" destId="{F1F37566-977F-4752-B701-B212D56412C7}" srcOrd="11" destOrd="0" presId="urn:microsoft.com/office/officeart/2005/8/layout/vList2"/>
    <dgm:cxn modelId="{193907BD-A7BF-4C2D-91C5-996DA7058AD4}" type="presParOf" srcId="{2D17876A-B03B-4644-8173-1275E6733A39}" destId="{D06DF98B-6C4B-4A31-8EAB-D000FBB7372A}" srcOrd="12" destOrd="0" presId="urn:microsoft.com/office/officeart/2005/8/layout/vList2"/>
    <dgm:cxn modelId="{2C4B6FB6-8FAA-4E27-8031-D1276425B838}" type="presParOf" srcId="{2D17876A-B03B-4644-8173-1275E6733A39}" destId="{F821F66D-201C-4F04-88A7-39217BA991BF}" srcOrd="13" destOrd="0" presId="urn:microsoft.com/office/officeart/2005/8/layout/vList2"/>
    <dgm:cxn modelId="{86DCCF6A-527F-40C2-BBE6-179142770D12}" type="presParOf" srcId="{2D17876A-B03B-4644-8173-1275E6733A39}" destId="{B9CF2CFA-D8E6-4554-9F66-C1B473E96726}" srcOrd="14" destOrd="0" presId="urn:microsoft.com/office/officeart/2005/8/layout/vList2"/>
    <dgm:cxn modelId="{71B6B493-E8AB-48FF-8F7D-52020EA921D0}" type="presParOf" srcId="{2D17876A-B03B-4644-8173-1275E6733A39}" destId="{0BC5ED8A-121D-460A-A9E3-F6E6D798C345}" srcOrd="15" destOrd="0" presId="urn:microsoft.com/office/officeart/2005/8/layout/vList2"/>
    <dgm:cxn modelId="{04B6760D-89FA-4228-B280-32D5E713659B}" type="presParOf" srcId="{2D17876A-B03B-4644-8173-1275E6733A39}" destId="{3AC5CAA1-6ADB-4D4F-833A-D4AD685CF8B7}" srcOrd="16" destOrd="0" presId="urn:microsoft.com/office/officeart/2005/8/layout/vList2"/>
    <dgm:cxn modelId="{1E7AFC9B-D790-4711-A8C3-7159F0A78143}" type="presParOf" srcId="{2D17876A-B03B-4644-8173-1275E6733A39}" destId="{E262E48C-DD36-4D1F-B047-B0562C07561C}" srcOrd="17" destOrd="0" presId="urn:microsoft.com/office/officeart/2005/8/layout/vList2"/>
    <dgm:cxn modelId="{A55DC0F8-77C9-4FF5-954C-914656E7F272}" type="presParOf" srcId="{2D17876A-B03B-4644-8173-1275E6733A39}" destId="{3C794E29-9B5A-47B2-9482-DDFFB91E1EE7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DAC149-9377-422F-A067-1936D7AF1B05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DDEB01-3662-4854-B546-EEB111D85E9B}">
      <dgm:prSet/>
      <dgm:spPr/>
      <dgm:t>
        <a:bodyPr/>
        <a:lstStyle/>
        <a:p>
          <a:r>
            <a:rPr lang="fi-FI"/>
            <a:t>Vanhuspalvelulain 2012/980 § 5 mukainen suunnitelma toimenpiteistä ikääntyneen väestön hyvinvoinnin, terveyden, toimintakyvyn ja itsenäisen suoriutumisen tukemiseksi </a:t>
          </a:r>
          <a:endParaRPr lang="en-US"/>
        </a:p>
      </dgm:t>
    </dgm:pt>
    <dgm:pt modelId="{72E7A7D9-1F40-4BE9-BF63-AD56DDD936A7}" type="parTrans" cxnId="{302F5561-AD33-4FDC-8966-85994CE709DB}">
      <dgm:prSet/>
      <dgm:spPr/>
      <dgm:t>
        <a:bodyPr/>
        <a:lstStyle/>
        <a:p>
          <a:endParaRPr lang="en-US"/>
        </a:p>
      </dgm:t>
    </dgm:pt>
    <dgm:pt modelId="{1A0F558D-256D-486E-B0AD-EABB83BD3FB8}" type="sibTrans" cxnId="{302F5561-AD33-4FDC-8966-85994CE709DB}">
      <dgm:prSet/>
      <dgm:spPr/>
      <dgm:t>
        <a:bodyPr/>
        <a:lstStyle/>
        <a:p>
          <a:endParaRPr lang="en-US"/>
        </a:p>
      </dgm:t>
    </dgm:pt>
    <dgm:pt modelId="{01FFDAC8-D153-4390-9C46-F147F044347A}">
      <dgm:prSet/>
      <dgm:spPr/>
      <dgm:t>
        <a:bodyPr/>
        <a:lstStyle/>
        <a:p>
          <a:r>
            <a:rPr lang="fi-FI" i="1"/>
            <a:t>Tavoitteena </a:t>
          </a:r>
          <a:r>
            <a:rPr lang="fi-FI"/>
            <a:t>on tukea myös ikääntyneen väestön hyvinvointia ja terveyttä, jotta he voisivat asua mahdollisimman pitkään omassa kodissaan toimintakykyisinä. Iästä riippumatta kuntalainen pääsee nauttimaan laadukkaista sivistys-, kulttuuri- ja vapaa-ajan tarjonnasta.  </a:t>
          </a:r>
          <a:endParaRPr lang="en-US"/>
        </a:p>
      </dgm:t>
    </dgm:pt>
    <dgm:pt modelId="{0C13CA45-C1EC-4FAC-9D2C-EDA440243BA3}" type="parTrans" cxnId="{8E94ECA1-9246-42DA-90F2-502621D719AA}">
      <dgm:prSet/>
      <dgm:spPr/>
      <dgm:t>
        <a:bodyPr/>
        <a:lstStyle/>
        <a:p>
          <a:endParaRPr lang="en-US"/>
        </a:p>
      </dgm:t>
    </dgm:pt>
    <dgm:pt modelId="{FE32E9F5-29A6-4704-B49B-A7FA9819978E}" type="sibTrans" cxnId="{8E94ECA1-9246-42DA-90F2-502621D719AA}">
      <dgm:prSet/>
      <dgm:spPr/>
      <dgm:t>
        <a:bodyPr/>
        <a:lstStyle/>
        <a:p>
          <a:endParaRPr lang="en-US"/>
        </a:p>
      </dgm:t>
    </dgm:pt>
    <dgm:pt modelId="{B8AB2113-2B8F-4939-AA8B-C33E24EABC9D}">
      <dgm:prSet/>
      <dgm:spPr/>
      <dgm:t>
        <a:bodyPr/>
        <a:lstStyle/>
        <a:p>
          <a:r>
            <a:rPr lang="fi-FI" dirty="0"/>
            <a:t>Yhteydet muihin suunnitelmiin:</a:t>
          </a:r>
        </a:p>
        <a:p>
          <a:r>
            <a:rPr lang="fi-FI" dirty="0"/>
            <a:t>Alueellinen hyvinvointisuunnitelma: yhdenvertaisuus, turvallisuus, osallisuus ja vaikuttaminen, kokonaisvaltainen hyvinvointi</a:t>
          </a:r>
          <a:endParaRPr lang="en-US" dirty="0"/>
        </a:p>
      </dgm:t>
    </dgm:pt>
    <dgm:pt modelId="{06B083D1-F263-4A84-8D98-927A803A5BC5}" type="parTrans" cxnId="{4099C562-47E1-4A51-8A93-200A6EAA2645}">
      <dgm:prSet/>
      <dgm:spPr/>
      <dgm:t>
        <a:bodyPr/>
        <a:lstStyle/>
        <a:p>
          <a:endParaRPr lang="en-US"/>
        </a:p>
      </dgm:t>
    </dgm:pt>
    <dgm:pt modelId="{76352E1E-F46A-4481-9FB2-0F701ADBFB5E}" type="sibTrans" cxnId="{4099C562-47E1-4A51-8A93-200A6EAA2645}">
      <dgm:prSet/>
      <dgm:spPr/>
      <dgm:t>
        <a:bodyPr/>
        <a:lstStyle/>
        <a:p>
          <a:endParaRPr lang="en-US"/>
        </a:p>
      </dgm:t>
    </dgm:pt>
    <dgm:pt modelId="{BFBFA998-CDE5-4B29-9678-42D161A9C78B}">
      <dgm:prSet/>
      <dgm:spPr/>
      <dgm:t>
        <a:bodyPr/>
        <a:lstStyle/>
        <a:p>
          <a:r>
            <a:rPr lang="fi-FI" dirty="0"/>
            <a:t>Kuntastrategia:</a:t>
          </a:r>
        </a:p>
        <a:p>
          <a:r>
            <a:rPr lang="fi-FI" dirty="0"/>
            <a:t>Hattulan kunnan strategiassa tuodaan esille asumisen ja elämisen palvelut kaiken ikäisille, kaikissa elämän tilanteissa. </a:t>
          </a:r>
          <a:endParaRPr lang="en-US" dirty="0"/>
        </a:p>
      </dgm:t>
    </dgm:pt>
    <dgm:pt modelId="{F794D696-3FAF-4488-879D-E05C87C1CB09}" type="parTrans" cxnId="{CCFEA9BD-9074-4118-8561-481212412444}">
      <dgm:prSet/>
      <dgm:spPr/>
      <dgm:t>
        <a:bodyPr/>
        <a:lstStyle/>
        <a:p>
          <a:endParaRPr lang="fi-FI"/>
        </a:p>
      </dgm:t>
    </dgm:pt>
    <dgm:pt modelId="{320B5081-F762-462D-81FA-CB0328E8643A}" type="sibTrans" cxnId="{CCFEA9BD-9074-4118-8561-481212412444}">
      <dgm:prSet/>
      <dgm:spPr/>
      <dgm:t>
        <a:bodyPr/>
        <a:lstStyle/>
        <a:p>
          <a:endParaRPr lang="fi-FI"/>
        </a:p>
      </dgm:t>
    </dgm:pt>
    <dgm:pt modelId="{8A9F9191-125F-48E1-8B00-D6533E9D07C2}">
      <dgm:prSet/>
      <dgm:spPr/>
      <dgm:t>
        <a:bodyPr/>
        <a:lstStyle/>
        <a:p>
          <a:r>
            <a:rPr lang="fi-FI" dirty="0"/>
            <a:t>Suunnitelmassa ikäihmisen nimitystä käytetään sekä lain Ikääntyneen väestön toimintakyvyn tukemisesta sekä iäkkäiden sosiaali- ja terveyspalveluista (980/20212) että Suomessa tilastollisesti ikääntyneiksi luokiteltua 65 vuotta täyttänyttä, koska se  on yleinen eläkeikä.</a:t>
          </a:r>
        </a:p>
      </dgm:t>
    </dgm:pt>
    <dgm:pt modelId="{75B48396-5618-4E40-A58B-B4144B529035}" type="parTrans" cxnId="{B9EC733B-131C-4DB5-AF4C-F8D710704D8A}">
      <dgm:prSet/>
      <dgm:spPr/>
      <dgm:t>
        <a:bodyPr/>
        <a:lstStyle/>
        <a:p>
          <a:endParaRPr lang="fi-FI"/>
        </a:p>
      </dgm:t>
    </dgm:pt>
    <dgm:pt modelId="{F5F44915-7625-4F38-9937-D6005259AD8E}" type="sibTrans" cxnId="{B9EC733B-131C-4DB5-AF4C-F8D710704D8A}">
      <dgm:prSet/>
      <dgm:spPr/>
      <dgm:t>
        <a:bodyPr/>
        <a:lstStyle/>
        <a:p>
          <a:endParaRPr lang="fi-FI"/>
        </a:p>
      </dgm:t>
    </dgm:pt>
    <dgm:pt modelId="{9F4B73F8-163B-40E0-9B6E-6523DE8EC9C2}" type="pres">
      <dgm:prSet presAssocID="{38DAC149-9377-422F-A067-1936D7AF1B05}" presName="Name0" presStyleCnt="0">
        <dgm:presLayoutVars>
          <dgm:dir/>
          <dgm:resizeHandles val="exact"/>
        </dgm:presLayoutVars>
      </dgm:prSet>
      <dgm:spPr/>
    </dgm:pt>
    <dgm:pt modelId="{521A5E9B-0749-46DE-9C4C-8D9FDFDDE454}" type="pres">
      <dgm:prSet presAssocID="{86DDEB01-3662-4854-B546-EEB111D85E9B}" presName="node" presStyleLbl="node1" presStyleIdx="0" presStyleCnt="5">
        <dgm:presLayoutVars>
          <dgm:bulletEnabled val="1"/>
        </dgm:presLayoutVars>
      </dgm:prSet>
      <dgm:spPr/>
    </dgm:pt>
    <dgm:pt modelId="{3AD9846D-4C34-47E3-98CF-B0555FE01EA9}" type="pres">
      <dgm:prSet presAssocID="{1A0F558D-256D-486E-B0AD-EABB83BD3FB8}" presName="sibTrans" presStyleLbl="sibTrans1D1" presStyleIdx="0" presStyleCnt="4"/>
      <dgm:spPr/>
    </dgm:pt>
    <dgm:pt modelId="{F9C2986E-0DF3-42AF-A528-8260FFED8B2E}" type="pres">
      <dgm:prSet presAssocID="{1A0F558D-256D-486E-B0AD-EABB83BD3FB8}" presName="connectorText" presStyleLbl="sibTrans1D1" presStyleIdx="0" presStyleCnt="4"/>
      <dgm:spPr/>
    </dgm:pt>
    <dgm:pt modelId="{43C38C05-9CA5-43A5-9680-987C8144073B}" type="pres">
      <dgm:prSet presAssocID="{BFBFA998-CDE5-4B29-9678-42D161A9C78B}" presName="node" presStyleLbl="node1" presStyleIdx="1" presStyleCnt="5">
        <dgm:presLayoutVars>
          <dgm:bulletEnabled val="1"/>
        </dgm:presLayoutVars>
      </dgm:prSet>
      <dgm:spPr/>
    </dgm:pt>
    <dgm:pt modelId="{D15067DC-5905-4869-98ED-F5D87E92B12A}" type="pres">
      <dgm:prSet presAssocID="{320B5081-F762-462D-81FA-CB0328E8643A}" presName="sibTrans" presStyleLbl="sibTrans1D1" presStyleIdx="1" presStyleCnt="4"/>
      <dgm:spPr/>
    </dgm:pt>
    <dgm:pt modelId="{2D0D7D9A-A530-4113-B851-83C4C117A959}" type="pres">
      <dgm:prSet presAssocID="{320B5081-F762-462D-81FA-CB0328E8643A}" presName="connectorText" presStyleLbl="sibTrans1D1" presStyleIdx="1" presStyleCnt="4"/>
      <dgm:spPr/>
    </dgm:pt>
    <dgm:pt modelId="{DDD3D309-DDFF-46ED-98E6-0FB7021341AA}" type="pres">
      <dgm:prSet presAssocID="{01FFDAC8-D153-4390-9C46-F147F044347A}" presName="node" presStyleLbl="node1" presStyleIdx="2" presStyleCnt="5">
        <dgm:presLayoutVars>
          <dgm:bulletEnabled val="1"/>
        </dgm:presLayoutVars>
      </dgm:prSet>
      <dgm:spPr/>
    </dgm:pt>
    <dgm:pt modelId="{7D7E78CE-C025-4D2A-8F0C-6B92982B23C3}" type="pres">
      <dgm:prSet presAssocID="{FE32E9F5-29A6-4704-B49B-A7FA9819978E}" presName="sibTrans" presStyleLbl="sibTrans1D1" presStyleIdx="2" presStyleCnt="4"/>
      <dgm:spPr/>
    </dgm:pt>
    <dgm:pt modelId="{EE97CCCF-581B-4D18-B0B8-6CB7A248C749}" type="pres">
      <dgm:prSet presAssocID="{FE32E9F5-29A6-4704-B49B-A7FA9819978E}" presName="connectorText" presStyleLbl="sibTrans1D1" presStyleIdx="2" presStyleCnt="4"/>
      <dgm:spPr/>
    </dgm:pt>
    <dgm:pt modelId="{A53A33D5-C186-4D26-A4DA-C3BBFA71622F}" type="pres">
      <dgm:prSet presAssocID="{B8AB2113-2B8F-4939-AA8B-C33E24EABC9D}" presName="node" presStyleLbl="node1" presStyleIdx="3" presStyleCnt="5" custLinFactNeighborX="0" custLinFactNeighborY="-2790">
        <dgm:presLayoutVars>
          <dgm:bulletEnabled val="1"/>
        </dgm:presLayoutVars>
      </dgm:prSet>
      <dgm:spPr/>
    </dgm:pt>
    <dgm:pt modelId="{6A04B824-086D-4540-B3BA-4E73A6651DCF}" type="pres">
      <dgm:prSet presAssocID="{76352E1E-F46A-4481-9FB2-0F701ADBFB5E}" presName="sibTrans" presStyleLbl="sibTrans1D1" presStyleIdx="3" presStyleCnt="4"/>
      <dgm:spPr/>
    </dgm:pt>
    <dgm:pt modelId="{62B61E95-880E-42BD-8137-145E866FD8AB}" type="pres">
      <dgm:prSet presAssocID="{76352E1E-F46A-4481-9FB2-0F701ADBFB5E}" presName="connectorText" presStyleLbl="sibTrans1D1" presStyleIdx="3" presStyleCnt="4"/>
      <dgm:spPr/>
    </dgm:pt>
    <dgm:pt modelId="{55D1C582-5316-45A3-AAEB-DA05E7D73B04}" type="pres">
      <dgm:prSet presAssocID="{8A9F9191-125F-48E1-8B00-D6533E9D07C2}" presName="node" presStyleLbl="node1" presStyleIdx="4" presStyleCnt="5">
        <dgm:presLayoutVars>
          <dgm:bulletEnabled val="1"/>
        </dgm:presLayoutVars>
      </dgm:prSet>
      <dgm:spPr/>
    </dgm:pt>
  </dgm:ptLst>
  <dgm:cxnLst>
    <dgm:cxn modelId="{75077902-BC07-46CB-B3B3-D0CBF88D3932}" type="presOf" srcId="{76352E1E-F46A-4481-9FB2-0F701ADBFB5E}" destId="{6A04B824-086D-4540-B3BA-4E73A6651DCF}" srcOrd="0" destOrd="0" presId="urn:microsoft.com/office/officeart/2016/7/layout/RepeatingBendingProcessNew"/>
    <dgm:cxn modelId="{9C037E17-7D09-4EDA-9BE8-77864F8EE155}" type="presOf" srcId="{320B5081-F762-462D-81FA-CB0328E8643A}" destId="{D15067DC-5905-4869-98ED-F5D87E92B12A}" srcOrd="0" destOrd="0" presId="urn:microsoft.com/office/officeart/2016/7/layout/RepeatingBendingProcessNew"/>
    <dgm:cxn modelId="{8119CF19-0ED4-450C-AE61-7A7C6ABC7025}" type="presOf" srcId="{01FFDAC8-D153-4390-9C46-F147F044347A}" destId="{DDD3D309-DDFF-46ED-98E6-0FB7021341AA}" srcOrd="0" destOrd="0" presId="urn:microsoft.com/office/officeart/2016/7/layout/RepeatingBendingProcessNew"/>
    <dgm:cxn modelId="{B9EC733B-131C-4DB5-AF4C-F8D710704D8A}" srcId="{38DAC149-9377-422F-A067-1936D7AF1B05}" destId="{8A9F9191-125F-48E1-8B00-D6533E9D07C2}" srcOrd="4" destOrd="0" parTransId="{75B48396-5618-4E40-A58B-B4144B529035}" sibTransId="{F5F44915-7625-4F38-9937-D6005259AD8E}"/>
    <dgm:cxn modelId="{DCC8F35C-FDC9-49AA-BF2F-A767724A2878}" type="presOf" srcId="{76352E1E-F46A-4481-9FB2-0F701ADBFB5E}" destId="{62B61E95-880E-42BD-8137-145E866FD8AB}" srcOrd="1" destOrd="0" presId="urn:microsoft.com/office/officeart/2016/7/layout/RepeatingBendingProcessNew"/>
    <dgm:cxn modelId="{16143B41-A2F2-49E3-80EC-FD15E37B094B}" type="presOf" srcId="{B8AB2113-2B8F-4939-AA8B-C33E24EABC9D}" destId="{A53A33D5-C186-4D26-A4DA-C3BBFA71622F}" srcOrd="0" destOrd="0" presId="urn:microsoft.com/office/officeart/2016/7/layout/RepeatingBendingProcessNew"/>
    <dgm:cxn modelId="{302F5561-AD33-4FDC-8966-85994CE709DB}" srcId="{38DAC149-9377-422F-A067-1936D7AF1B05}" destId="{86DDEB01-3662-4854-B546-EEB111D85E9B}" srcOrd="0" destOrd="0" parTransId="{72E7A7D9-1F40-4BE9-BF63-AD56DDD936A7}" sibTransId="{1A0F558D-256D-486E-B0AD-EABB83BD3FB8}"/>
    <dgm:cxn modelId="{4099C562-47E1-4A51-8A93-200A6EAA2645}" srcId="{38DAC149-9377-422F-A067-1936D7AF1B05}" destId="{B8AB2113-2B8F-4939-AA8B-C33E24EABC9D}" srcOrd="3" destOrd="0" parTransId="{06B083D1-F263-4A84-8D98-927A803A5BC5}" sibTransId="{76352E1E-F46A-4481-9FB2-0F701ADBFB5E}"/>
    <dgm:cxn modelId="{A449D088-B113-475A-83E5-65353470CAAB}" type="presOf" srcId="{BFBFA998-CDE5-4B29-9678-42D161A9C78B}" destId="{43C38C05-9CA5-43A5-9680-987C8144073B}" srcOrd="0" destOrd="0" presId="urn:microsoft.com/office/officeart/2016/7/layout/RepeatingBendingProcessNew"/>
    <dgm:cxn modelId="{3EC4FD8F-7BE0-4E61-8491-7B8587065CFD}" type="presOf" srcId="{86DDEB01-3662-4854-B546-EEB111D85E9B}" destId="{521A5E9B-0749-46DE-9C4C-8D9FDFDDE454}" srcOrd="0" destOrd="0" presId="urn:microsoft.com/office/officeart/2016/7/layout/RepeatingBendingProcessNew"/>
    <dgm:cxn modelId="{D4A18B99-2517-4152-AFB2-8F8389893CA7}" type="presOf" srcId="{1A0F558D-256D-486E-B0AD-EABB83BD3FB8}" destId="{3AD9846D-4C34-47E3-98CF-B0555FE01EA9}" srcOrd="0" destOrd="0" presId="urn:microsoft.com/office/officeart/2016/7/layout/RepeatingBendingProcessNew"/>
    <dgm:cxn modelId="{8E94ECA1-9246-42DA-90F2-502621D719AA}" srcId="{38DAC149-9377-422F-A067-1936D7AF1B05}" destId="{01FFDAC8-D153-4390-9C46-F147F044347A}" srcOrd="2" destOrd="0" parTransId="{0C13CA45-C1EC-4FAC-9D2C-EDA440243BA3}" sibTransId="{FE32E9F5-29A6-4704-B49B-A7FA9819978E}"/>
    <dgm:cxn modelId="{CCFEA9BD-9074-4118-8561-481212412444}" srcId="{38DAC149-9377-422F-A067-1936D7AF1B05}" destId="{BFBFA998-CDE5-4B29-9678-42D161A9C78B}" srcOrd="1" destOrd="0" parTransId="{F794D696-3FAF-4488-879D-E05C87C1CB09}" sibTransId="{320B5081-F762-462D-81FA-CB0328E8643A}"/>
    <dgm:cxn modelId="{DDE929BF-B396-4CB6-A6D6-6B929A622CC5}" type="presOf" srcId="{320B5081-F762-462D-81FA-CB0328E8643A}" destId="{2D0D7D9A-A530-4113-B851-83C4C117A959}" srcOrd="1" destOrd="0" presId="urn:microsoft.com/office/officeart/2016/7/layout/RepeatingBendingProcessNew"/>
    <dgm:cxn modelId="{0BC3ACD1-AD25-4CCD-8627-A5E30791FF42}" type="presOf" srcId="{FE32E9F5-29A6-4704-B49B-A7FA9819978E}" destId="{7D7E78CE-C025-4D2A-8F0C-6B92982B23C3}" srcOrd="0" destOrd="0" presId="urn:microsoft.com/office/officeart/2016/7/layout/RepeatingBendingProcessNew"/>
    <dgm:cxn modelId="{CA4DB3E7-0830-40D9-8ACA-DA3C5E3D7DE7}" type="presOf" srcId="{FE32E9F5-29A6-4704-B49B-A7FA9819978E}" destId="{EE97CCCF-581B-4D18-B0B8-6CB7A248C749}" srcOrd="1" destOrd="0" presId="urn:microsoft.com/office/officeart/2016/7/layout/RepeatingBendingProcessNew"/>
    <dgm:cxn modelId="{5D920EEA-1E1D-4722-AC55-024B2BB81A3A}" type="presOf" srcId="{8A9F9191-125F-48E1-8B00-D6533E9D07C2}" destId="{55D1C582-5316-45A3-AAEB-DA05E7D73B04}" srcOrd="0" destOrd="0" presId="urn:microsoft.com/office/officeart/2016/7/layout/RepeatingBendingProcessNew"/>
    <dgm:cxn modelId="{6A5ECCF8-01ED-4DD2-9B5D-AA8884B19CB6}" type="presOf" srcId="{1A0F558D-256D-486E-B0AD-EABB83BD3FB8}" destId="{F9C2986E-0DF3-42AF-A528-8260FFED8B2E}" srcOrd="1" destOrd="0" presId="urn:microsoft.com/office/officeart/2016/7/layout/RepeatingBendingProcessNew"/>
    <dgm:cxn modelId="{61068EFE-2D18-428A-B7F3-3081C7B2CB53}" type="presOf" srcId="{38DAC149-9377-422F-A067-1936D7AF1B05}" destId="{9F4B73F8-163B-40E0-9B6E-6523DE8EC9C2}" srcOrd="0" destOrd="0" presId="urn:microsoft.com/office/officeart/2016/7/layout/RepeatingBendingProcessNew"/>
    <dgm:cxn modelId="{8045C52F-A2D1-4C8F-9AD9-170CB5D0206E}" type="presParOf" srcId="{9F4B73F8-163B-40E0-9B6E-6523DE8EC9C2}" destId="{521A5E9B-0749-46DE-9C4C-8D9FDFDDE454}" srcOrd="0" destOrd="0" presId="urn:microsoft.com/office/officeart/2016/7/layout/RepeatingBendingProcessNew"/>
    <dgm:cxn modelId="{AAF490E1-A44E-4626-B31C-B159F74BBCB8}" type="presParOf" srcId="{9F4B73F8-163B-40E0-9B6E-6523DE8EC9C2}" destId="{3AD9846D-4C34-47E3-98CF-B0555FE01EA9}" srcOrd="1" destOrd="0" presId="urn:microsoft.com/office/officeart/2016/7/layout/RepeatingBendingProcessNew"/>
    <dgm:cxn modelId="{CD5DA794-D69B-46CA-8814-9FA9CE176AF2}" type="presParOf" srcId="{3AD9846D-4C34-47E3-98CF-B0555FE01EA9}" destId="{F9C2986E-0DF3-42AF-A528-8260FFED8B2E}" srcOrd="0" destOrd="0" presId="urn:microsoft.com/office/officeart/2016/7/layout/RepeatingBendingProcessNew"/>
    <dgm:cxn modelId="{E2B84BD0-9545-479F-A194-CADB7DB7D78D}" type="presParOf" srcId="{9F4B73F8-163B-40E0-9B6E-6523DE8EC9C2}" destId="{43C38C05-9CA5-43A5-9680-987C8144073B}" srcOrd="2" destOrd="0" presId="urn:microsoft.com/office/officeart/2016/7/layout/RepeatingBendingProcessNew"/>
    <dgm:cxn modelId="{3944E812-4A2C-4AF9-A08B-D469B561AF91}" type="presParOf" srcId="{9F4B73F8-163B-40E0-9B6E-6523DE8EC9C2}" destId="{D15067DC-5905-4869-98ED-F5D87E92B12A}" srcOrd="3" destOrd="0" presId="urn:microsoft.com/office/officeart/2016/7/layout/RepeatingBendingProcessNew"/>
    <dgm:cxn modelId="{8653D847-7CAA-4257-B72B-1EC3CFAD73AE}" type="presParOf" srcId="{D15067DC-5905-4869-98ED-F5D87E92B12A}" destId="{2D0D7D9A-A530-4113-B851-83C4C117A959}" srcOrd="0" destOrd="0" presId="urn:microsoft.com/office/officeart/2016/7/layout/RepeatingBendingProcessNew"/>
    <dgm:cxn modelId="{1BAAE37E-30A1-4AFB-8716-512459527E4D}" type="presParOf" srcId="{9F4B73F8-163B-40E0-9B6E-6523DE8EC9C2}" destId="{DDD3D309-DDFF-46ED-98E6-0FB7021341AA}" srcOrd="4" destOrd="0" presId="urn:microsoft.com/office/officeart/2016/7/layout/RepeatingBendingProcessNew"/>
    <dgm:cxn modelId="{B77DCDD8-C57B-42D4-B271-818A8EAE5AB7}" type="presParOf" srcId="{9F4B73F8-163B-40E0-9B6E-6523DE8EC9C2}" destId="{7D7E78CE-C025-4D2A-8F0C-6B92982B23C3}" srcOrd="5" destOrd="0" presId="urn:microsoft.com/office/officeart/2016/7/layout/RepeatingBendingProcessNew"/>
    <dgm:cxn modelId="{C9380E5F-1B66-4112-9F92-7C1870A7F8A6}" type="presParOf" srcId="{7D7E78CE-C025-4D2A-8F0C-6B92982B23C3}" destId="{EE97CCCF-581B-4D18-B0B8-6CB7A248C749}" srcOrd="0" destOrd="0" presId="urn:microsoft.com/office/officeart/2016/7/layout/RepeatingBendingProcessNew"/>
    <dgm:cxn modelId="{2448453F-BB51-4AD8-B09B-0DD6EDADBF83}" type="presParOf" srcId="{9F4B73F8-163B-40E0-9B6E-6523DE8EC9C2}" destId="{A53A33D5-C186-4D26-A4DA-C3BBFA71622F}" srcOrd="6" destOrd="0" presId="urn:microsoft.com/office/officeart/2016/7/layout/RepeatingBendingProcessNew"/>
    <dgm:cxn modelId="{CDDE879C-398F-4FFB-9C39-437C4D66963C}" type="presParOf" srcId="{9F4B73F8-163B-40E0-9B6E-6523DE8EC9C2}" destId="{6A04B824-086D-4540-B3BA-4E73A6651DCF}" srcOrd="7" destOrd="0" presId="urn:microsoft.com/office/officeart/2016/7/layout/RepeatingBendingProcessNew"/>
    <dgm:cxn modelId="{29F42007-82B6-405D-B5EB-CC9EB86C970C}" type="presParOf" srcId="{6A04B824-086D-4540-B3BA-4E73A6651DCF}" destId="{62B61E95-880E-42BD-8137-145E866FD8AB}" srcOrd="0" destOrd="0" presId="urn:microsoft.com/office/officeart/2016/7/layout/RepeatingBendingProcessNew"/>
    <dgm:cxn modelId="{D943531C-052B-4BD3-8AE6-652F4A1980F9}" type="presParOf" srcId="{9F4B73F8-163B-40E0-9B6E-6523DE8EC9C2}" destId="{55D1C582-5316-45A3-AAEB-DA05E7D73B04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C36463-FD97-4852-B486-B23B780B8AC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B2022CB-57F5-4D51-BCB0-D848E127C5AE}">
      <dgm:prSet phldrT="[Teksti]" phldr="0"/>
      <dgm:spPr/>
      <dgm:t>
        <a:bodyPr/>
        <a:lstStyle/>
        <a:p>
          <a:r>
            <a:rPr lang="fi-FI" dirty="0"/>
            <a:t>Toimintakyvyn tukeminen</a:t>
          </a:r>
        </a:p>
      </dgm:t>
    </dgm:pt>
    <dgm:pt modelId="{87CCD61D-4462-4579-A888-288795409CB4}" type="parTrans" cxnId="{2BF7372A-A3EB-4CE4-83AA-586E9042318E}">
      <dgm:prSet/>
      <dgm:spPr/>
      <dgm:t>
        <a:bodyPr/>
        <a:lstStyle/>
        <a:p>
          <a:endParaRPr lang="fi-FI"/>
        </a:p>
      </dgm:t>
    </dgm:pt>
    <dgm:pt modelId="{B6F36948-C97E-4BDB-B8A7-1C32EC7362D5}" type="sibTrans" cxnId="{2BF7372A-A3EB-4CE4-83AA-586E9042318E}">
      <dgm:prSet/>
      <dgm:spPr/>
      <dgm:t>
        <a:bodyPr/>
        <a:lstStyle/>
        <a:p>
          <a:endParaRPr lang="fi-FI"/>
        </a:p>
      </dgm:t>
    </dgm:pt>
    <dgm:pt modelId="{F5837524-186B-4CED-885C-B48D07CE30CD}">
      <dgm:prSet phldrT="[Teksti]" phldr="0" custT="1"/>
      <dgm:spPr/>
      <dgm:t>
        <a:bodyPr/>
        <a:lstStyle/>
        <a:p>
          <a:r>
            <a:rPr lang="fi-FI" sz="1200" dirty="0"/>
            <a:t>Seniorien hyvinvointimessut</a:t>
          </a:r>
        </a:p>
      </dgm:t>
    </dgm:pt>
    <dgm:pt modelId="{EFB2B443-E4DF-4E4F-B973-F3527CDF9E32}" type="parTrans" cxnId="{E110F3D7-59ED-433A-8FA4-57110DCEABD4}">
      <dgm:prSet/>
      <dgm:spPr/>
      <dgm:t>
        <a:bodyPr/>
        <a:lstStyle/>
        <a:p>
          <a:endParaRPr lang="fi-FI"/>
        </a:p>
      </dgm:t>
    </dgm:pt>
    <dgm:pt modelId="{5B993BAC-1DA7-4D24-B600-74635444FE9A}" type="sibTrans" cxnId="{E110F3D7-59ED-433A-8FA4-57110DCEABD4}">
      <dgm:prSet/>
      <dgm:spPr/>
      <dgm:t>
        <a:bodyPr/>
        <a:lstStyle/>
        <a:p>
          <a:endParaRPr lang="fi-FI"/>
        </a:p>
      </dgm:t>
    </dgm:pt>
    <dgm:pt modelId="{6B22180C-DC2F-4BA2-BE46-AF155EBB42D7}">
      <dgm:prSet phldrT="[Teksti]" phldr="0" custT="1"/>
      <dgm:spPr/>
      <dgm:t>
        <a:bodyPr/>
        <a:lstStyle/>
        <a:p>
          <a:r>
            <a:rPr lang="fi-FI" sz="1200" dirty="0"/>
            <a:t>Seurakunnan toiminta</a:t>
          </a:r>
          <a:endParaRPr lang="fi-FI" sz="700" dirty="0"/>
        </a:p>
      </dgm:t>
    </dgm:pt>
    <dgm:pt modelId="{5CE28698-2BC9-4BBC-80B8-932F2632BB54}" type="parTrans" cxnId="{F435FD23-7733-42E5-8302-D32AC3080695}">
      <dgm:prSet/>
      <dgm:spPr/>
      <dgm:t>
        <a:bodyPr/>
        <a:lstStyle/>
        <a:p>
          <a:endParaRPr lang="fi-FI"/>
        </a:p>
      </dgm:t>
    </dgm:pt>
    <dgm:pt modelId="{F954B52D-B6B1-4E47-BE34-852301312F48}" type="sibTrans" cxnId="{F435FD23-7733-42E5-8302-D32AC3080695}">
      <dgm:prSet/>
      <dgm:spPr/>
      <dgm:t>
        <a:bodyPr/>
        <a:lstStyle/>
        <a:p>
          <a:endParaRPr lang="fi-FI"/>
        </a:p>
      </dgm:t>
    </dgm:pt>
    <dgm:pt modelId="{E0A15D19-5123-4E15-9F1F-3CDE9ADE40F4}">
      <dgm:prSet phldrT="[Teksti]" phldr="0" custT="1"/>
      <dgm:spPr/>
      <dgm:t>
        <a:bodyPr/>
        <a:lstStyle/>
        <a:p>
          <a:r>
            <a:rPr lang="fi-FI" sz="1200" dirty="0" err="1"/>
            <a:t>Liikuttami</a:t>
          </a:r>
          <a:r>
            <a:rPr lang="fi-FI" sz="1200" dirty="0"/>
            <a:t>-sen tukeminen</a:t>
          </a:r>
        </a:p>
      </dgm:t>
    </dgm:pt>
    <dgm:pt modelId="{D8E4855B-6681-495A-884B-6590D7940D6A}" type="parTrans" cxnId="{594BB320-7BB3-463C-A26A-F2AACEFE12B8}">
      <dgm:prSet/>
      <dgm:spPr/>
      <dgm:t>
        <a:bodyPr/>
        <a:lstStyle/>
        <a:p>
          <a:endParaRPr lang="fi-FI"/>
        </a:p>
      </dgm:t>
    </dgm:pt>
    <dgm:pt modelId="{50C2EA01-6328-46F1-B7D5-6219EB950B66}" type="sibTrans" cxnId="{594BB320-7BB3-463C-A26A-F2AACEFE12B8}">
      <dgm:prSet/>
      <dgm:spPr/>
      <dgm:t>
        <a:bodyPr/>
        <a:lstStyle/>
        <a:p>
          <a:endParaRPr lang="fi-FI"/>
        </a:p>
      </dgm:t>
    </dgm:pt>
    <dgm:pt modelId="{3888AB2F-9BCC-4256-8DBA-D84795DA0F7A}">
      <dgm:prSet phldrT="[Teksti]" phldr="0" custT="1"/>
      <dgm:spPr/>
      <dgm:t>
        <a:bodyPr/>
        <a:lstStyle/>
        <a:p>
          <a:r>
            <a:rPr lang="fi-FI" sz="1200" dirty="0"/>
            <a:t>Maksuton </a:t>
          </a:r>
          <a:r>
            <a:rPr lang="fi-FI" sz="1200" dirty="0" err="1"/>
            <a:t>asumisneu-vojan</a:t>
          </a:r>
          <a:r>
            <a:rPr lang="fi-FI" sz="1200" dirty="0"/>
            <a:t> palvelu</a:t>
          </a:r>
        </a:p>
      </dgm:t>
    </dgm:pt>
    <dgm:pt modelId="{DFB2AE42-3B4F-40B1-8A5E-F865F483B6B0}" type="parTrans" cxnId="{F7FC63C4-D305-406D-8E41-7B1A6A211B10}">
      <dgm:prSet/>
      <dgm:spPr/>
      <dgm:t>
        <a:bodyPr/>
        <a:lstStyle/>
        <a:p>
          <a:endParaRPr lang="fi-FI"/>
        </a:p>
      </dgm:t>
    </dgm:pt>
    <dgm:pt modelId="{A8636BFC-D973-4795-B826-8D4D9DBA436A}" type="sibTrans" cxnId="{F7FC63C4-D305-406D-8E41-7B1A6A211B10}">
      <dgm:prSet/>
      <dgm:spPr/>
      <dgm:t>
        <a:bodyPr/>
        <a:lstStyle/>
        <a:p>
          <a:endParaRPr lang="fi-FI"/>
        </a:p>
      </dgm:t>
    </dgm:pt>
    <dgm:pt modelId="{0F503E64-8F11-427E-AC57-2F58931229BD}">
      <dgm:prSet custT="1"/>
      <dgm:spPr/>
      <dgm:t>
        <a:bodyPr/>
        <a:lstStyle/>
        <a:p>
          <a:r>
            <a:rPr lang="fi-FI" sz="1200" dirty="0"/>
            <a:t>Kirjasto- ja kulttuuri-palvelut</a:t>
          </a:r>
        </a:p>
      </dgm:t>
    </dgm:pt>
    <dgm:pt modelId="{40F346DE-AFCC-420F-99BF-563095D924DB}" type="parTrans" cxnId="{7A573FB2-6D92-4CFB-9185-AA728BE8C1B7}">
      <dgm:prSet/>
      <dgm:spPr/>
      <dgm:t>
        <a:bodyPr/>
        <a:lstStyle/>
        <a:p>
          <a:endParaRPr lang="fi-FI"/>
        </a:p>
      </dgm:t>
    </dgm:pt>
    <dgm:pt modelId="{EE8AED34-6891-419B-BDC3-BECBA26163D6}" type="sibTrans" cxnId="{7A573FB2-6D92-4CFB-9185-AA728BE8C1B7}">
      <dgm:prSet/>
      <dgm:spPr/>
      <dgm:t>
        <a:bodyPr/>
        <a:lstStyle/>
        <a:p>
          <a:endParaRPr lang="fi-FI"/>
        </a:p>
      </dgm:t>
    </dgm:pt>
    <dgm:pt modelId="{36E1ED51-8727-4BF1-BAA4-0DCA84811C37}" type="pres">
      <dgm:prSet presAssocID="{AAC36463-FD97-4852-B486-B23B780B8AC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3B9CCE1-D0C6-4F36-9170-E69D73806919}" type="pres">
      <dgm:prSet presAssocID="{9B2022CB-57F5-4D51-BCB0-D848E127C5AE}" presName="centerShape" presStyleLbl="node0" presStyleIdx="0" presStyleCnt="1"/>
      <dgm:spPr/>
    </dgm:pt>
    <dgm:pt modelId="{BEBDD8B8-F4F1-4A0D-893F-BC08FD9F66F1}" type="pres">
      <dgm:prSet presAssocID="{EFB2B443-E4DF-4E4F-B973-F3527CDF9E32}" presName="Name9" presStyleLbl="parChTrans1D2" presStyleIdx="0" presStyleCnt="5"/>
      <dgm:spPr/>
    </dgm:pt>
    <dgm:pt modelId="{D35BAC75-FC26-4D22-843E-9E04BE1037E6}" type="pres">
      <dgm:prSet presAssocID="{EFB2B443-E4DF-4E4F-B973-F3527CDF9E32}" presName="connTx" presStyleLbl="parChTrans1D2" presStyleIdx="0" presStyleCnt="5"/>
      <dgm:spPr/>
    </dgm:pt>
    <dgm:pt modelId="{65011350-9169-48C8-9EDC-9BE5DA6D98F6}" type="pres">
      <dgm:prSet presAssocID="{F5837524-186B-4CED-885C-B48D07CE30CD}" presName="node" presStyleLbl="node1" presStyleIdx="0" presStyleCnt="5">
        <dgm:presLayoutVars>
          <dgm:bulletEnabled val="1"/>
        </dgm:presLayoutVars>
      </dgm:prSet>
      <dgm:spPr/>
    </dgm:pt>
    <dgm:pt modelId="{67AEB79A-D581-483B-832C-06B74C1B9856}" type="pres">
      <dgm:prSet presAssocID="{5CE28698-2BC9-4BBC-80B8-932F2632BB54}" presName="Name9" presStyleLbl="parChTrans1D2" presStyleIdx="1" presStyleCnt="5"/>
      <dgm:spPr/>
    </dgm:pt>
    <dgm:pt modelId="{DC3A0830-28A7-4959-B2F0-3A9A340944BA}" type="pres">
      <dgm:prSet presAssocID="{5CE28698-2BC9-4BBC-80B8-932F2632BB54}" presName="connTx" presStyleLbl="parChTrans1D2" presStyleIdx="1" presStyleCnt="5"/>
      <dgm:spPr/>
    </dgm:pt>
    <dgm:pt modelId="{9A6ABE20-0275-45C7-AC87-FE22D2F4C1D6}" type="pres">
      <dgm:prSet presAssocID="{6B22180C-DC2F-4BA2-BE46-AF155EBB42D7}" presName="node" presStyleLbl="node1" presStyleIdx="1" presStyleCnt="5" custScaleX="131455" custScaleY="123791">
        <dgm:presLayoutVars>
          <dgm:bulletEnabled val="1"/>
        </dgm:presLayoutVars>
      </dgm:prSet>
      <dgm:spPr/>
    </dgm:pt>
    <dgm:pt modelId="{E6EE87BD-28A2-41B3-89C9-F41FDF335934}" type="pres">
      <dgm:prSet presAssocID="{D8E4855B-6681-495A-884B-6590D7940D6A}" presName="Name9" presStyleLbl="parChTrans1D2" presStyleIdx="2" presStyleCnt="5"/>
      <dgm:spPr/>
    </dgm:pt>
    <dgm:pt modelId="{B9BD4FF3-069B-4A34-88D7-097647D46DDD}" type="pres">
      <dgm:prSet presAssocID="{D8E4855B-6681-495A-884B-6590D7940D6A}" presName="connTx" presStyleLbl="parChTrans1D2" presStyleIdx="2" presStyleCnt="5"/>
      <dgm:spPr/>
    </dgm:pt>
    <dgm:pt modelId="{60F95C94-FF4D-4E42-A976-2E96F0EE7DC8}" type="pres">
      <dgm:prSet presAssocID="{E0A15D19-5123-4E15-9F1F-3CDE9ADE40F4}" presName="node" presStyleLbl="node1" presStyleIdx="2" presStyleCnt="5">
        <dgm:presLayoutVars>
          <dgm:bulletEnabled val="1"/>
        </dgm:presLayoutVars>
      </dgm:prSet>
      <dgm:spPr/>
    </dgm:pt>
    <dgm:pt modelId="{AED85842-1A82-4B82-A00D-2F2B77256A48}" type="pres">
      <dgm:prSet presAssocID="{40F346DE-AFCC-420F-99BF-563095D924DB}" presName="Name9" presStyleLbl="parChTrans1D2" presStyleIdx="3" presStyleCnt="5"/>
      <dgm:spPr/>
    </dgm:pt>
    <dgm:pt modelId="{7212C583-7E8B-45B0-934F-0BC852886037}" type="pres">
      <dgm:prSet presAssocID="{40F346DE-AFCC-420F-99BF-563095D924DB}" presName="connTx" presStyleLbl="parChTrans1D2" presStyleIdx="3" presStyleCnt="5"/>
      <dgm:spPr/>
    </dgm:pt>
    <dgm:pt modelId="{EEAB125E-639E-40E5-80A8-4CFF0978FEA9}" type="pres">
      <dgm:prSet presAssocID="{0F503E64-8F11-427E-AC57-2F58931229BD}" presName="node" presStyleLbl="node1" presStyleIdx="3" presStyleCnt="5">
        <dgm:presLayoutVars>
          <dgm:bulletEnabled val="1"/>
        </dgm:presLayoutVars>
      </dgm:prSet>
      <dgm:spPr/>
    </dgm:pt>
    <dgm:pt modelId="{8F5F758E-3314-4B0B-9299-A08D722785A3}" type="pres">
      <dgm:prSet presAssocID="{DFB2AE42-3B4F-40B1-8A5E-F865F483B6B0}" presName="Name9" presStyleLbl="parChTrans1D2" presStyleIdx="4" presStyleCnt="5"/>
      <dgm:spPr/>
    </dgm:pt>
    <dgm:pt modelId="{5E278E5F-6921-4D1A-96E8-63738BE00D20}" type="pres">
      <dgm:prSet presAssocID="{DFB2AE42-3B4F-40B1-8A5E-F865F483B6B0}" presName="connTx" presStyleLbl="parChTrans1D2" presStyleIdx="4" presStyleCnt="5"/>
      <dgm:spPr/>
    </dgm:pt>
    <dgm:pt modelId="{EDA35F71-4B9B-4446-BCD1-8B1FA291F0F8}" type="pres">
      <dgm:prSet presAssocID="{3888AB2F-9BCC-4256-8DBA-D84795DA0F7A}" presName="node" presStyleLbl="node1" presStyleIdx="4" presStyleCnt="5" custRadScaleRad="98712" custRadScaleInc="-2228">
        <dgm:presLayoutVars>
          <dgm:bulletEnabled val="1"/>
        </dgm:presLayoutVars>
      </dgm:prSet>
      <dgm:spPr/>
    </dgm:pt>
  </dgm:ptLst>
  <dgm:cxnLst>
    <dgm:cxn modelId="{99E91404-385C-4381-884B-80CB64FC6368}" type="presOf" srcId="{9B2022CB-57F5-4D51-BCB0-D848E127C5AE}" destId="{D3B9CCE1-D0C6-4F36-9170-E69D73806919}" srcOrd="0" destOrd="0" presId="urn:microsoft.com/office/officeart/2005/8/layout/radial1"/>
    <dgm:cxn modelId="{2741C608-F2BD-45FB-8184-BD83984E2329}" type="presOf" srcId="{3888AB2F-9BCC-4256-8DBA-D84795DA0F7A}" destId="{EDA35F71-4B9B-4446-BCD1-8B1FA291F0F8}" srcOrd="0" destOrd="0" presId="urn:microsoft.com/office/officeart/2005/8/layout/radial1"/>
    <dgm:cxn modelId="{364ACE1B-159E-47F7-8BC1-79738CF162AA}" type="presOf" srcId="{D8E4855B-6681-495A-884B-6590D7940D6A}" destId="{E6EE87BD-28A2-41B3-89C9-F41FDF335934}" srcOrd="0" destOrd="0" presId="urn:microsoft.com/office/officeart/2005/8/layout/radial1"/>
    <dgm:cxn modelId="{594BB320-7BB3-463C-A26A-F2AACEFE12B8}" srcId="{9B2022CB-57F5-4D51-BCB0-D848E127C5AE}" destId="{E0A15D19-5123-4E15-9F1F-3CDE9ADE40F4}" srcOrd="2" destOrd="0" parTransId="{D8E4855B-6681-495A-884B-6590D7940D6A}" sibTransId="{50C2EA01-6328-46F1-B7D5-6219EB950B66}"/>
    <dgm:cxn modelId="{F435FD23-7733-42E5-8302-D32AC3080695}" srcId="{9B2022CB-57F5-4D51-BCB0-D848E127C5AE}" destId="{6B22180C-DC2F-4BA2-BE46-AF155EBB42D7}" srcOrd="1" destOrd="0" parTransId="{5CE28698-2BC9-4BBC-80B8-932F2632BB54}" sibTransId="{F954B52D-B6B1-4E47-BE34-852301312F48}"/>
    <dgm:cxn modelId="{6E87C325-1727-47F2-8A20-2FBFB60DCD02}" type="presOf" srcId="{EFB2B443-E4DF-4E4F-B973-F3527CDF9E32}" destId="{BEBDD8B8-F4F1-4A0D-893F-BC08FD9F66F1}" srcOrd="0" destOrd="0" presId="urn:microsoft.com/office/officeart/2005/8/layout/radial1"/>
    <dgm:cxn modelId="{2BF7372A-A3EB-4CE4-83AA-586E9042318E}" srcId="{AAC36463-FD97-4852-B486-B23B780B8AC0}" destId="{9B2022CB-57F5-4D51-BCB0-D848E127C5AE}" srcOrd="0" destOrd="0" parTransId="{87CCD61D-4462-4579-A888-288795409CB4}" sibTransId="{B6F36948-C97E-4BDB-B8A7-1C32EC7362D5}"/>
    <dgm:cxn modelId="{DDAFB136-3F9F-4F62-9967-E5D8204BDE02}" type="presOf" srcId="{DFB2AE42-3B4F-40B1-8A5E-F865F483B6B0}" destId="{8F5F758E-3314-4B0B-9299-A08D722785A3}" srcOrd="0" destOrd="0" presId="urn:microsoft.com/office/officeart/2005/8/layout/radial1"/>
    <dgm:cxn modelId="{24E4E664-1E1A-4A07-A581-F266593776A8}" type="presOf" srcId="{0F503E64-8F11-427E-AC57-2F58931229BD}" destId="{EEAB125E-639E-40E5-80A8-4CFF0978FEA9}" srcOrd="0" destOrd="0" presId="urn:microsoft.com/office/officeart/2005/8/layout/radial1"/>
    <dgm:cxn modelId="{CFA4E171-4BD0-4C0C-AA03-FF3BE16CA2F7}" type="presOf" srcId="{AAC36463-FD97-4852-B486-B23B780B8AC0}" destId="{36E1ED51-8727-4BF1-BAA4-0DCA84811C37}" srcOrd="0" destOrd="0" presId="urn:microsoft.com/office/officeart/2005/8/layout/radial1"/>
    <dgm:cxn modelId="{272F6281-3851-42F1-8BCD-86699CEF7843}" type="presOf" srcId="{6B22180C-DC2F-4BA2-BE46-AF155EBB42D7}" destId="{9A6ABE20-0275-45C7-AC87-FE22D2F4C1D6}" srcOrd="0" destOrd="0" presId="urn:microsoft.com/office/officeart/2005/8/layout/radial1"/>
    <dgm:cxn modelId="{F845D282-9378-48AA-BAA4-63C09ADA5B93}" type="presOf" srcId="{EFB2B443-E4DF-4E4F-B973-F3527CDF9E32}" destId="{D35BAC75-FC26-4D22-843E-9E04BE1037E6}" srcOrd="1" destOrd="0" presId="urn:microsoft.com/office/officeart/2005/8/layout/radial1"/>
    <dgm:cxn modelId="{FB91638B-A241-4AF2-8037-279ED79262C9}" type="presOf" srcId="{F5837524-186B-4CED-885C-B48D07CE30CD}" destId="{65011350-9169-48C8-9EDC-9BE5DA6D98F6}" srcOrd="0" destOrd="0" presId="urn:microsoft.com/office/officeart/2005/8/layout/radial1"/>
    <dgm:cxn modelId="{24643BAC-4ED1-4781-8ECA-7323DF02D1E0}" type="presOf" srcId="{40F346DE-AFCC-420F-99BF-563095D924DB}" destId="{7212C583-7E8B-45B0-934F-0BC852886037}" srcOrd="1" destOrd="0" presId="urn:microsoft.com/office/officeart/2005/8/layout/radial1"/>
    <dgm:cxn modelId="{2808D3B0-28A1-4718-B7D6-6F4D9BDA1296}" type="presOf" srcId="{D8E4855B-6681-495A-884B-6590D7940D6A}" destId="{B9BD4FF3-069B-4A34-88D7-097647D46DDD}" srcOrd="1" destOrd="0" presId="urn:microsoft.com/office/officeart/2005/8/layout/radial1"/>
    <dgm:cxn modelId="{7A573FB2-6D92-4CFB-9185-AA728BE8C1B7}" srcId="{9B2022CB-57F5-4D51-BCB0-D848E127C5AE}" destId="{0F503E64-8F11-427E-AC57-2F58931229BD}" srcOrd="3" destOrd="0" parTransId="{40F346DE-AFCC-420F-99BF-563095D924DB}" sibTransId="{EE8AED34-6891-419B-BDC3-BECBA26163D6}"/>
    <dgm:cxn modelId="{F7FC63C4-D305-406D-8E41-7B1A6A211B10}" srcId="{9B2022CB-57F5-4D51-BCB0-D848E127C5AE}" destId="{3888AB2F-9BCC-4256-8DBA-D84795DA0F7A}" srcOrd="4" destOrd="0" parTransId="{DFB2AE42-3B4F-40B1-8A5E-F865F483B6B0}" sibTransId="{A8636BFC-D973-4795-B826-8D4D9DBA436A}"/>
    <dgm:cxn modelId="{48901FD2-E901-4854-8710-CB57A87A9547}" type="presOf" srcId="{40F346DE-AFCC-420F-99BF-563095D924DB}" destId="{AED85842-1A82-4B82-A00D-2F2B77256A48}" srcOrd="0" destOrd="0" presId="urn:microsoft.com/office/officeart/2005/8/layout/radial1"/>
    <dgm:cxn modelId="{E110F3D7-59ED-433A-8FA4-57110DCEABD4}" srcId="{9B2022CB-57F5-4D51-BCB0-D848E127C5AE}" destId="{F5837524-186B-4CED-885C-B48D07CE30CD}" srcOrd="0" destOrd="0" parTransId="{EFB2B443-E4DF-4E4F-B973-F3527CDF9E32}" sibTransId="{5B993BAC-1DA7-4D24-B600-74635444FE9A}"/>
    <dgm:cxn modelId="{0D5326E5-BB82-4AEE-9ABA-68A496A25957}" type="presOf" srcId="{5CE28698-2BC9-4BBC-80B8-932F2632BB54}" destId="{67AEB79A-D581-483B-832C-06B74C1B9856}" srcOrd="0" destOrd="0" presId="urn:microsoft.com/office/officeart/2005/8/layout/radial1"/>
    <dgm:cxn modelId="{480D65EE-8996-478A-9B9C-0FE6AEAE6F95}" type="presOf" srcId="{E0A15D19-5123-4E15-9F1F-3CDE9ADE40F4}" destId="{60F95C94-FF4D-4E42-A976-2E96F0EE7DC8}" srcOrd="0" destOrd="0" presId="urn:microsoft.com/office/officeart/2005/8/layout/radial1"/>
    <dgm:cxn modelId="{8C450EEF-0326-4F36-8ACF-70CA7E50931B}" type="presOf" srcId="{5CE28698-2BC9-4BBC-80B8-932F2632BB54}" destId="{DC3A0830-28A7-4959-B2F0-3A9A340944BA}" srcOrd="1" destOrd="0" presId="urn:microsoft.com/office/officeart/2005/8/layout/radial1"/>
    <dgm:cxn modelId="{974417F0-7872-426F-83E8-6684E8B30FEE}" type="presOf" srcId="{DFB2AE42-3B4F-40B1-8A5E-F865F483B6B0}" destId="{5E278E5F-6921-4D1A-96E8-63738BE00D20}" srcOrd="1" destOrd="0" presId="urn:microsoft.com/office/officeart/2005/8/layout/radial1"/>
    <dgm:cxn modelId="{AE0EFAB9-0AAE-4FC5-B8DD-2FAAAE8900B3}" type="presParOf" srcId="{36E1ED51-8727-4BF1-BAA4-0DCA84811C37}" destId="{D3B9CCE1-D0C6-4F36-9170-E69D73806919}" srcOrd="0" destOrd="0" presId="urn:microsoft.com/office/officeart/2005/8/layout/radial1"/>
    <dgm:cxn modelId="{A28518AB-FDAC-49CC-8620-AE9B1622A9D0}" type="presParOf" srcId="{36E1ED51-8727-4BF1-BAA4-0DCA84811C37}" destId="{BEBDD8B8-F4F1-4A0D-893F-BC08FD9F66F1}" srcOrd="1" destOrd="0" presId="urn:microsoft.com/office/officeart/2005/8/layout/radial1"/>
    <dgm:cxn modelId="{92ADCCBE-6E16-4669-8E82-58A0F2A653CF}" type="presParOf" srcId="{BEBDD8B8-F4F1-4A0D-893F-BC08FD9F66F1}" destId="{D35BAC75-FC26-4D22-843E-9E04BE1037E6}" srcOrd="0" destOrd="0" presId="urn:microsoft.com/office/officeart/2005/8/layout/radial1"/>
    <dgm:cxn modelId="{3D7B11CD-4BFD-46AE-9D6D-521442CF63C7}" type="presParOf" srcId="{36E1ED51-8727-4BF1-BAA4-0DCA84811C37}" destId="{65011350-9169-48C8-9EDC-9BE5DA6D98F6}" srcOrd="2" destOrd="0" presId="urn:microsoft.com/office/officeart/2005/8/layout/radial1"/>
    <dgm:cxn modelId="{4D6E5339-C2B4-4DFF-91B0-C02C83B3254F}" type="presParOf" srcId="{36E1ED51-8727-4BF1-BAA4-0DCA84811C37}" destId="{67AEB79A-D581-483B-832C-06B74C1B9856}" srcOrd="3" destOrd="0" presId="urn:microsoft.com/office/officeart/2005/8/layout/radial1"/>
    <dgm:cxn modelId="{1CD483BA-3C83-4DFD-BFE4-4F4BE14266DB}" type="presParOf" srcId="{67AEB79A-D581-483B-832C-06B74C1B9856}" destId="{DC3A0830-28A7-4959-B2F0-3A9A340944BA}" srcOrd="0" destOrd="0" presId="urn:microsoft.com/office/officeart/2005/8/layout/radial1"/>
    <dgm:cxn modelId="{53DE7800-EA5F-44AE-AA74-DAE380DE546B}" type="presParOf" srcId="{36E1ED51-8727-4BF1-BAA4-0DCA84811C37}" destId="{9A6ABE20-0275-45C7-AC87-FE22D2F4C1D6}" srcOrd="4" destOrd="0" presId="urn:microsoft.com/office/officeart/2005/8/layout/radial1"/>
    <dgm:cxn modelId="{6063DF7A-E0AD-4824-8908-7DB4EE1DB683}" type="presParOf" srcId="{36E1ED51-8727-4BF1-BAA4-0DCA84811C37}" destId="{E6EE87BD-28A2-41B3-89C9-F41FDF335934}" srcOrd="5" destOrd="0" presId="urn:microsoft.com/office/officeart/2005/8/layout/radial1"/>
    <dgm:cxn modelId="{4E08DC84-E78B-4F07-A566-46B247A6A523}" type="presParOf" srcId="{E6EE87BD-28A2-41B3-89C9-F41FDF335934}" destId="{B9BD4FF3-069B-4A34-88D7-097647D46DDD}" srcOrd="0" destOrd="0" presId="urn:microsoft.com/office/officeart/2005/8/layout/radial1"/>
    <dgm:cxn modelId="{10326685-CF33-4DDF-903B-8C095DD507D6}" type="presParOf" srcId="{36E1ED51-8727-4BF1-BAA4-0DCA84811C37}" destId="{60F95C94-FF4D-4E42-A976-2E96F0EE7DC8}" srcOrd="6" destOrd="0" presId="urn:microsoft.com/office/officeart/2005/8/layout/radial1"/>
    <dgm:cxn modelId="{69D1FEB2-0153-40BD-B124-72648768A836}" type="presParOf" srcId="{36E1ED51-8727-4BF1-BAA4-0DCA84811C37}" destId="{AED85842-1A82-4B82-A00D-2F2B77256A48}" srcOrd="7" destOrd="0" presId="urn:microsoft.com/office/officeart/2005/8/layout/radial1"/>
    <dgm:cxn modelId="{17C21947-CE3D-4FD5-B6FA-70C274B3385B}" type="presParOf" srcId="{AED85842-1A82-4B82-A00D-2F2B77256A48}" destId="{7212C583-7E8B-45B0-934F-0BC852886037}" srcOrd="0" destOrd="0" presId="urn:microsoft.com/office/officeart/2005/8/layout/radial1"/>
    <dgm:cxn modelId="{B9CAB9C6-CD9E-408B-BB01-FA23EF6E6713}" type="presParOf" srcId="{36E1ED51-8727-4BF1-BAA4-0DCA84811C37}" destId="{EEAB125E-639E-40E5-80A8-4CFF0978FEA9}" srcOrd="8" destOrd="0" presId="urn:microsoft.com/office/officeart/2005/8/layout/radial1"/>
    <dgm:cxn modelId="{56D678F0-304E-4CB8-9368-E02942FD78D2}" type="presParOf" srcId="{36E1ED51-8727-4BF1-BAA4-0DCA84811C37}" destId="{8F5F758E-3314-4B0B-9299-A08D722785A3}" srcOrd="9" destOrd="0" presId="urn:microsoft.com/office/officeart/2005/8/layout/radial1"/>
    <dgm:cxn modelId="{0C3FEEA1-40C1-4F70-A08A-369A2D8F7CA8}" type="presParOf" srcId="{8F5F758E-3314-4B0B-9299-A08D722785A3}" destId="{5E278E5F-6921-4D1A-96E8-63738BE00D20}" srcOrd="0" destOrd="0" presId="urn:microsoft.com/office/officeart/2005/8/layout/radial1"/>
    <dgm:cxn modelId="{50EC7C5C-2657-4118-BA40-BFF895585234}" type="presParOf" srcId="{36E1ED51-8727-4BF1-BAA4-0DCA84811C37}" destId="{EDA35F71-4B9B-4446-BCD1-8B1FA291F0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27EED0-3F18-40B4-8A0A-07937BB9DB94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B010745-76D1-4D61-A02B-C98138510E45}" type="pres">
      <dgm:prSet presAssocID="{B027EED0-3F18-40B4-8A0A-07937BB9DB9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</dgm:ptLst>
  <dgm:cxnLst>
    <dgm:cxn modelId="{B631060C-9549-4043-BDC1-E6277049F53D}" type="presOf" srcId="{B027EED0-3F18-40B4-8A0A-07937BB9DB94}" destId="{AB010745-76D1-4D61-A02B-C98138510E45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AEFE23-FB9D-460A-BED7-2CFA094D075D}" type="doc">
      <dgm:prSet loTypeId="urn:microsoft.com/office/officeart/2005/8/layout/target3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C547D40-8086-478A-833B-D3742ED8ED02}">
      <dgm:prSet phldrT="[Teksti]" phldr="0"/>
      <dgm:spPr/>
      <dgm:t>
        <a:bodyPr/>
        <a:lstStyle/>
        <a:p>
          <a:r>
            <a:rPr lang="fi-FI" dirty="0">
              <a:solidFill>
                <a:schemeClr val="accent1">
                  <a:lumMod val="75000"/>
                </a:schemeClr>
              </a:solidFill>
            </a:rPr>
            <a:t>Vanhusneuvosto</a:t>
          </a:r>
        </a:p>
      </dgm:t>
    </dgm:pt>
    <dgm:pt modelId="{D3205789-7C39-49C8-91B8-C2C0A9E12AAD}" type="parTrans" cxnId="{AF1CD456-FEFD-40A5-ACA1-2CFDA8AAA142}">
      <dgm:prSet/>
      <dgm:spPr/>
      <dgm:t>
        <a:bodyPr/>
        <a:lstStyle/>
        <a:p>
          <a:endParaRPr lang="fi-FI"/>
        </a:p>
      </dgm:t>
    </dgm:pt>
    <dgm:pt modelId="{7BC47BBD-906A-44F9-B8C6-B19A79BCC08A}" type="sibTrans" cxnId="{AF1CD456-FEFD-40A5-ACA1-2CFDA8AAA142}">
      <dgm:prSet/>
      <dgm:spPr/>
      <dgm:t>
        <a:bodyPr/>
        <a:lstStyle/>
        <a:p>
          <a:endParaRPr lang="fi-FI"/>
        </a:p>
      </dgm:t>
    </dgm:pt>
    <dgm:pt modelId="{403431FD-D59B-4571-BDD4-298C7B2124B1}">
      <dgm:prSet phldrT="[Teksti]" phldr="0" custT="1"/>
      <dgm:spPr/>
      <dgm:t>
        <a:bodyPr/>
        <a:lstStyle/>
        <a:p>
          <a:r>
            <a:rPr lang="fi-FI" sz="1800" dirty="0">
              <a:solidFill>
                <a:schemeClr val="accent1">
                  <a:lumMod val="75000"/>
                </a:schemeClr>
              </a:solidFill>
            </a:rPr>
            <a:t>alueellinen</a:t>
          </a:r>
        </a:p>
      </dgm:t>
    </dgm:pt>
    <dgm:pt modelId="{2A4509F9-A6B6-4CF9-8A67-EA5CEED29D25}" type="parTrans" cxnId="{31F4D44C-BF6B-439D-9A6F-D35175467FDE}">
      <dgm:prSet/>
      <dgm:spPr/>
      <dgm:t>
        <a:bodyPr/>
        <a:lstStyle/>
        <a:p>
          <a:endParaRPr lang="fi-FI"/>
        </a:p>
      </dgm:t>
    </dgm:pt>
    <dgm:pt modelId="{9F19AC09-5819-4CAE-891E-CB3D6377EFF5}" type="sibTrans" cxnId="{31F4D44C-BF6B-439D-9A6F-D35175467FDE}">
      <dgm:prSet/>
      <dgm:spPr/>
      <dgm:t>
        <a:bodyPr/>
        <a:lstStyle/>
        <a:p>
          <a:endParaRPr lang="fi-FI"/>
        </a:p>
      </dgm:t>
    </dgm:pt>
    <dgm:pt modelId="{65CB45A0-9FE8-461B-9697-ABDDAB07B6B1}">
      <dgm:prSet phldrT="[Teksti]" phldr="0"/>
      <dgm:spPr/>
      <dgm:t>
        <a:bodyPr/>
        <a:lstStyle/>
        <a:p>
          <a:r>
            <a:rPr lang="fi-FI" dirty="0">
              <a:solidFill>
                <a:schemeClr val="accent1">
                  <a:lumMod val="75000"/>
                </a:schemeClr>
              </a:solidFill>
            </a:rPr>
            <a:t>Vammaisneuvosto</a:t>
          </a:r>
        </a:p>
      </dgm:t>
    </dgm:pt>
    <dgm:pt modelId="{F8E8B61B-25B6-49EB-879B-8BA3DAE0FCCF}" type="parTrans" cxnId="{63F220D4-DEC6-4FA7-A64A-F4835437BAB9}">
      <dgm:prSet/>
      <dgm:spPr/>
      <dgm:t>
        <a:bodyPr/>
        <a:lstStyle/>
        <a:p>
          <a:endParaRPr lang="fi-FI"/>
        </a:p>
      </dgm:t>
    </dgm:pt>
    <dgm:pt modelId="{3A13259F-C6ED-45C9-94C6-E4955CE662DD}" type="sibTrans" cxnId="{63F220D4-DEC6-4FA7-A64A-F4835437BAB9}">
      <dgm:prSet/>
      <dgm:spPr/>
      <dgm:t>
        <a:bodyPr/>
        <a:lstStyle/>
        <a:p>
          <a:endParaRPr lang="fi-FI"/>
        </a:p>
      </dgm:t>
    </dgm:pt>
    <dgm:pt modelId="{2032578E-A206-4329-8E78-6EFC68921AD0}">
      <dgm:prSet phldrT="[Teksti]" phldr="0" custT="1"/>
      <dgm:spPr/>
      <dgm:t>
        <a:bodyPr/>
        <a:lstStyle/>
        <a:p>
          <a:r>
            <a:rPr lang="fi-FI" sz="1800" dirty="0">
              <a:solidFill>
                <a:schemeClr val="accent1">
                  <a:lumMod val="75000"/>
                </a:schemeClr>
              </a:solidFill>
            </a:rPr>
            <a:t>alueellinen</a:t>
          </a:r>
        </a:p>
      </dgm:t>
    </dgm:pt>
    <dgm:pt modelId="{AEBDE899-5FF9-471F-9B01-A699B21AB0E4}" type="parTrans" cxnId="{D01CD5B1-7FE2-44C9-808B-EDDBE85EB2AD}">
      <dgm:prSet/>
      <dgm:spPr/>
      <dgm:t>
        <a:bodyPr/>
        <a:lstStyle/>
        <a:p>
          <a:endParaRPr lang="fi-FI"/>
        </a:p>
      </dgm:t>
    </dgm:pt>
    <dgm:pt modelId="{90A79109-FFD0-4555-B481-F46B377A5E66}" type="sibTrans" cxnId="{D01CD5B1-7FE2-44C9-808B-EDDBE85EB2AD}">
      <dgm:prSet/>
      <dgm:spPr/>
      <dgm:t>
        <a:bodyPr/>
        <a:lstStyle/>
        <a:p>
          <a:endParaRPr lang="fi-FI"/>
        </a:p>
      </dgm:t>
    </dgm:pt>
    <dgm:pt modelId="{F4E0EA57-3017-400D-A202-BC8A67F1E2DD}">
      <dgm:prSet phldrT="[Teksti]" phldr="0"/>
      <dgm:spPr/>
      <dgm:t>
        <a:bodyPr/>
        <a:lstStyle/>
        <a:p>
          <a:r>
            <a:rPr lang="fi-FI" dirty="0">
              <a:solidFill>
                <a:schemeClr val="accent2"/>
              </a:solidFill>
            </a:rPr>
            <a:t> </a:t>
          </a:r>
          <a:r>
            <a:rPr lang="fi-FI" dirty="0">
              <a:solidFill>
                <a:schemeClr val="accent1">
                  <a:lumMod val="75000"/>
                </a:schemeClr>
              </a:solidFill>
            </a:rPr>
            <a:t>Hyvinvointineuvosto</a:t>
          </a:r>
        </a:p>
      </dgm:t>
    </dgm:pt>
    <dgm:pt modelId="{1153DBC4-D79A-4658-9E9F-ACF81EC8F525}" type="sibTrans" cxnId="{7D70039B-9B71-4F83-B627-03AC0995D1A3}">
      <dgm:prSet/>
      <dgm:spPr/>
      <dgm:t>
        <a:bodyPr/>
        <a:lstStyle/>
        <a:p>
          <a:endParaRPr lang="fi-FI"/>
        </a:p>
      </dgm:t>
    </dgm:pt>
    <dgm:pt modelId="{4A681771-23BF-458B-BE8A-37F6108645C7}" type="parTrans" cxnId="{7D70039B-9B71-4F83-B627-03AC0995D1A3}">
      <dgm:prSet/>
      <dgm:spPr/>
      <dgm:t>
        <a:bodyPr/>
        <a:lstStyle/>
        <a:p>
          <a:endParaRPr lang="fi-FI"/>
        </a:p>
      </dgm:t>
    </dgm:pt>
    <dgm:pt modelId="{E5B35DF5-E255-47B8-9A31-A5F921347C28}">
      <dgm:prSet/>
      <dgm:spPr/>
      <dgm:t>
        <a:bodyPr/>
        <a:lstStyle/>
        <a:p>
          <a:endParaRPr lang="fi-FI"/>
        </a:p>
      </dgm:t>
    </dgm:pt>
    <dgm:pt modelId="{AB66625B-2CCF-4CB9-A25F-F8C826C335E3}" type="parTrans" cxnId="{C1BF4713-2EA3-41C7-817D-E40ABF2A45AE}">
      <dgm:prSet/>
      <dgm:spPr/>
      <dgm:t>
        <a:bodyPr/>
        <a:lstStyle/>
        <a:p>
          <a:endParaRPr lang="fi-FI"/>
        </a:p>
      </dgm:t>
    </dgm:pt>
    <dgm:pt modelId="{8D02ABF9-5A1D-452D-B30D-571E45A94C4B}" type="sibTrans" cxnId="{C1BF4713-2EA3-41C7-817D-E40ABF2A45AE}">
      <dgm:prSet/>
      <dgm:spPr/>
      <dgm:t>
        <a:bodyPr/>
        <a:lstStyle/>
        <a:p>
          <a:endParaRPr lang="fi-FI"/>
        </a:p>
      </dgm:t>
    </dgm:pt>
    <dgm:pt modelId="{AAE49C51-6DA5-44A1-A4B0-E2E9E0622B33}">
      <dgm:prSet/>
      <dgm:spPr/>
      <dgm:t>
        <a:bodyPr/>
        <a:lstStyle/>
        <a:p>
          <a:r>
            <a:rPr lang="fi-FI" dirty="0">
              <a:solidFill>
                <a:schemeClr val="accent1">
                  <a:lumMod val="75000"/>
                </a:schemeClr>
              </a:solidFill>
            </a:rPr>
            <a:t>Yhdistykset, järjestöt</a:t>
          </a:r>
        </a:p>
      </dgm:t>
    </dgm:pt>
    <dgm:pt modelId="{C3393D52-FB8A-4763-B8D9-170BD56F447A}" type="parTrans" cxnId="{E5034C23-0643-44B5-B413-2EE9FA4B42B2}">
      <dgm:prSet/>
      <dgm:spPr/>
      <dgm:t>
        <a:bodyPr/>
        <a:lstStyle/>
        <a:p>
          <a:endParaRPr lang="fi-FI"/>
        </a:p>
      </dgm:t>
    </dgm:pt>
    <dgm:pt modelId="{F774481C-7345-4F1B-A8DD-90B18FEF1915}" type="sibTrans" cxnId="{E5034C23-0643-44B5-B413-2EE9FA4B42B2}">
      <dgm:prSet/>
      <dgm:spPr/>
      <dgm:t>
        <a:bodyPr/>
        <a:lstStyle/>
        <a:p>
          <a:endParaRPr lang="fi-FI"/>
        </a:p>
      </dgm:t>
    </dgm:pt>
    <dgm:pt modelId="{2FA2EA97-4827-4FE1-B879-C33DBA77B274}">
      <dgm:prSet/>
      <dgm:spPr/>
      <dgm:t>
        <a:bodyPr/>
        <a:lstStyle/>
        <a:p>
          <a:r>
            <a:rPr lang="fi-FI" dirty="0">
              <a:solidFill>
                <a:schemeClr val="accent1">
                  <a:lumMod val="75000"/>
                </a:schemeClr>
              </a:solidFill>
            </a:rPr>
            <a:t>Seurakunnat</a:t>
          </a:r>
        </a:p>
      </dgm:t>
    </dgm:pt>
    <dgm:pt modelId="{57ED50EE-C4B9-4397-A2C8-FBEC42BC92D7}" type="parTrans" cxnId="{ED8576EF-81EC-471A-91BD-1025BA644D70}">
      <dgm:prSet/>
      <dgm:spPr/>
      <dgm:t>
        <a:bodyPr/>
        <a:lstStyle/>
        <a:p>
          <a:endParaRPr lang="fi-FI"/>
        </a:p>
      </dgm:t>
    </dgm:pt>
    <dgm:pt modelId="{4E52811E-CC48-42A7-9FFC-B09DE305BB6E}" type="sibTrans" cxnId="{ED8576EF-81EC-471A-91BD-1025BA644D70}">
      <dgm:prSet/>
      <dgm:spPr/>
      <dgm:t>
        <a:bodyPr/>
        <a:lstStyle/>
        <a:p>
          <a:endParaRPr lang="fi-FI"/>
        </a:p>
      </dgm:t>
    </dgm:pt>
    <dgm:pt modelId="{FE372219-7BDF-45D1-9565-1F07775BB34F}" type="pres">
      <dgm:prSet presAssocID="{3EAEFE23-FB9D-460A-BED7-2CFA094D075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133CC07-8E4B-4CA3-87A4-BB3AF429D30B}" type="pres">
      <dgm:prSet presAssocID="{BC547D40-8086-478A-833B-D3742ED8ED02}" presName="circle1" presStyleLbl="node1" presStyleIdx="0" presStyleCnt="5"/>
      <dgm:spPr/>
    </dgm:pt>
    <dgm:pt modelId="{A27FEBE8-F78D-45A8-A1AA-F72CB7C32C2C}" type="pres">
      <dgm:prSet presAssocID="{BC547D40-8086-478A-833B-D3742ED8ED02}" presName="space" presStyleCnt="0"/>
      <dgm:spPr/>
    </dgm:pt>
    <dgm:pt modelId="{86145EBA-371B-4186-876B-59189EA00742}" type="pres">
      <dgm:prSet presAssocID="{BC547D40-8086-478A-833B-D3742ED8ED02}" presName="rect1" presStyleLbl="alignAcc1" presStyleIdx="0" presStyleCnt="5"/>
      <dgm:spPr/>
    </dgm:pt>
    <dgm:pt modelId="{C7735A89-9D0D-4244-AA16-5510D73AAD98}" type="pres">
      <dgm:prSet presAssocID="{65CB45A0-9FE8-461B-9697-ABDDAB07B6B1}" presName="vertSpace2" presStyleLbl="node1" presStyleIdx="0" presStyleCnt="5"/>
      <dgm:spPr/>
    </dgm:pt>
    <dgm:pt modelId="{95F093CE-5278-40B2-BA57-19EBB1CD486A}" type="pres">
      <dgm:prSet presAssocID="{65CB45A0-9FE8-461B-9697-ABDDAB07B6B1}" presName="circle2" presStyleLbl="node1" presStyleIdx="1" presStyleCnt="5"/>
      <dgm:spPr/>
    </dgm:pt>
    <dgm:pt modelId="{C3BC831B-57D1-4AFB-899D-0150583E1469}" type="pres">
      <dgm:prSet presAssocID="{65CB45A0-9FE8-461B-9697-ABDDAB07B6B1}" presName="rect2" presStyleLbl="alignAcc1" presStyleIdx="1" presStyleCnt="5"/>
      <dgm:spPr/>
    </dgm:pt>
    <dgm:pt modelId="{501A4FA2-F46A-4322-B042-DC6141998E2A}" type="pres">
      <dgm:prSet presAssocID="{F4E0EA57-3017-400D-A202-BC8A67F1E2DD}" presName="vertSpace3" presStyleLbl="node1" presStyleIdx="1" presStyleCnt="5"/>
      <dgm:spPr/>
    </dgm:pt>
    <dgm:pt modelId="{5579A685-B546-43C5-A1A7-3111E0AA1AD6}" type="pres">
      <dgm:prSet presAssocID="{F4E0EA57-3017-400D-A202-BC8A67F1E2DD}" presName="circle3" presStyleLbl="node1" presStyleIdx="2" presStyleCnt="5"/>
      <dgm:spPr/>
    </dgm:pt>
    <dgm:pt modelId="{3A4B2B8F-90B0-42CB-B352-21C420F20839}" type="pres">
      <dgm:prSet presAssocID="{F4E0EA57-3017-400D-A202-BC8A67F1E2DD}" presName="rect3" presStyleLbl="alignAcc1" presStyleIdx="2" presStyleCnt="5"/>
      <dgm:spPr/>
    </dgm:pt>
    <dgm:pt modelId="{0942E2B4-FA6A-46A9-9F16-20F2A23FBF63}" type="pres">
      <dgm:prSet presAssocID="{AAE49C51-6DA5-44A1-A4B0-E2E9E0622B33}" presName="vertSpace4" presStyleLbl="node1" presStyleIdx="2" presStyleCnt="5"/>
      <dgm:spPr/>
    </dgm:pt>
    <dgm:pt modelId="{FA996461-82FA-43F7-9C21-1AE779ADFE4E}" type="pres">
      <dgm:prSet presAssocID="{AAE49C51-6DA5-44A1-A4B0-E2E9E0622B33}" presName="circle4" presStyleLbl="node1" presStyleIdx="3" presStyleCnt="5"/>
      <dgm:spPr/>
    </dgm:pt>
    <dgm:pt modelId="{004E6052-CD46-43C3-8988-DA00997D4DAF}" type="pres">
      <dgm:prSet presAssocID="{AAE49C51-6DA5-44A1-A4B0-E2E9E0622B33}" presName="rect4" presStyleLbl="alignAcc1" presStyleIdx="3" presStyleCnt="5" custLinFactNeighborX="62" custLinFactNeighborY="-3010"/>
      <dgm:spPr/>
    </dgm:pt>
    <dgm:pt modelId="{D5EF8F19-F984-464F-9078-C9418C51EC8D}" type="pres">
      <dgm:prSet presAssocID="{2FA2EA97-4827-4FE1-B879-C33DBA77B274}" presName="vertSpace5" presStyleLbl="node1" presStyleIdx="3" presStyleCnt="5"/>
      <dgm:spPr/>
    </dgm:pt>
    <dgm:pt modelId="{EEE1E233-7930-4AC6-BBB8-CEABE4275C72}" type="pres">
      <dgm:prSet presAssocID="{2FA2EA97-4827-4FE1-B879-C33DBA77B274}" presName="circle5" presStyleLbl="node1" presStyleIdx="4" presStyleCnt="5"/>
      <dgm:spPr/>
    </dgm:pt>
    <dgm:pt modelId="{775BBDDB-751E-4434-A5B2-EFE4F0C31116}" type="pres">
      <dgm:prSet presAssocID="{2FA2EA97-4827-4FE1-B879-C33DBA77B274}" presName="rect5" presStyleLbl="alignAcc1" presStyleIdx="4" presStyleCnt="5"/>
      <dgm:spPr/>
    </dgm:pt>
    <dgm:pt modelId="{2A0AD9B6-9E8B-4DCB-B99A-204938AA044E}" type="pres">
      <dgm:prSet presAssocID="{BC547D40-8086-478A-833B-D3742ED8ED02}" presName="rect1ParTx" presStyleLbl="alignAcc1" presStyleIdx="4" presStyleCnt="5">
        <dgm:presLayoutVars>
          <dgm:chMax val="1"/>
          <dgm:bulletEnabled val="1"/>
        </dgm:presLayoutVars>
      </dgm:prSet>
      <dgm:spPr/>
    </dgm:pt>
    <dgm:pt modelId="{841300A3-0143-4867-8198-D5B485930D5E}" type="pres">
      <dgm:prSet presAssocID="{BC547D40-8086-478A-833B-D3742ED8ED02}" presName="rect1ChTx" presStyleLbl="alignAcc1" presStyleIdx="4" presStyleCnt="5">
        <dgm:presLayoutVars>
          <dgm:bulletEnabled val="1"/>
        </dgm:presLayoutVars>
      </dgm:prSet>
      <dgm:spPr/>
    </dgm:pt>
    <dgm:pt modelId="{44ECA7EF-A9D1-49D7-9FF5-A55AACF7C928}" type="pres">
      <dgm:prSet presAssocID="{65CB45A0-9FE8-461B-9697-ABDDAB07B6B1}" presName="rect2ParTx" presStyleLbl="alignAcc1" presStyleIdx="4" presStyleCnt="5">
        <dgm:presLayoutVars>
          <dgm:chMax val="1"/>
          <dgm:bulletEnabled val="1"/>
        </dgm:presLayoutVars>
      </dgm:prSet>
      <dgm:spPr/>
    </dgm:pt>
    <dgm:pt modelId="{95A3DB27-A634-434C-8E5A-2A71E24F0377}" type="pres">
      <dgm:prSet presAssocID="{65CB45A0-9FE8-461B-9697-ABDDAB07B6B1}" presName="rect2ChTx" presStyleLbl="alignAcc1" presStyleIdx="4" presStyleCnt="5">
        <dgm:presLayoutVars>
          <dgm:bulletEnabled val="1"/>
        </dgm:presLayoutVars>
      </dgm:prSet>
      <dgm:spPr/>
    </dgm:pt>
    <dgm:pt modelId="{CF0875C0-4B78-4C56-A9CF-D1E766D15D9E}" type="pres">
      <dgm:prSet presAssocID="{F4E0EA57-3017-400D-A202-BC8A67F1E2DD}" presName="rect3ParTx" presStyleLbl="alignAcc1" presStyleIdx="4" presStyleCnt="5">
        <dgm:presLayoutVars>
          <dgm:chMax val="1"/>
          <dgm:bulletEnabled val="1"/>
        </dgm:presLayoutVars>
      </dgm:prSet>
      <dgm:spPr/>
    </dgm:pt>
    <dgm:pt modelId="{9796ADAA-DE3B-4FF6-B51A-C3A6D34681D2}" type="pres">
      <dgm:prSet presAssocID="{F4E0EA57-3017-400D-A202-BC8A67F1E2DD}" presName="rect3ChTx" presStyleLbl="alignAcc1" presStyleIdx="4" presStyleCnt="5">
        <dgm:presLayoutVars>
          <dgm:bulletEnabled val="1"/>
        </dgm:presLayoutVars>
      </dgm:prSet>
      <dgm:spPr/>
    </dgm:pt>
    <dgm:pt modelId="{7392CEEB-D839-41A7-B572-1E4D24081E9D}" type="pres">
      <dgm:prSet presAssocID="{AAE49C51-6DA5-44A1-A4B0-E2E9E0622B33}" presName="rect4ParTx" presStyleLbl="alignAcc1" presStyleIdx="4" presStyleCnt="5">
        <dgm:presLayoutVars>
          <dgm:chMax val="1"/>
          <dgm:bulletEnabled val="1"/>
        </dgm:presLayoutVars>
      </dgm:prSet>
      <dgm:spPr/>
    </dgm:pt>
    <dgm:pt modelId="{256E1848-67E0-4AC8-B46F-70AE8E710EF5}" type="pres">
      <dgm:prSet presAssocID="{AAE49C51-6DA5-44A1-A4B0-E2E9E0622B33}" presName="rect4ChTx" presStyleLbl="alignAcc1" presStyleIdx="4" presStyleCnt="5">
        <dgm:presLayoutVars>
          <dgm:bulletEnabled val="1"/>
        </dgm:presLayoutVars>
      </dgm:prSet>
      <dgm:spPr/>
    </dgm:pt>
    <dgm:pt modelId="{DF1AA43A-00D7-47F1-B7B5-73C58C31B771}" type="pres">
      <dgm:prSet presAssocID="{2FA2EA97-4827-4FE1-B879-C33DBA77B274}" presName="rect5ParTx" presStyleLbl="alignAcc1" presStyleIdx="4" presStyleCnt="5">
        <dgm:presLayoutVars>
          <dgm:chMax val="1"/>
          <dgm:bulletEnabled val="1"/>
        </dgm:presLayoutVars>
      </dgm:prSet>
      <dgm:spPr/>
    </dgm:pt>
    <dgm:pt modelId="{B840D77A-084A-4F50-9A12-CCA3A82DFC55}" type="pres">
      <dgm:prSet presAssocID="{2FA2EA97-4827-4FE1-B879-C33DBA77B274}" presName="rect5ChTx" presStyleLbl="alignAcc1" presStyleIdx="4" presStyleCnt="5">
        <dgm:presLayoutVars>
          <dgm:bulletEnabled val="1"/>
        </dgm:presLayoutVars>
      </dgm:prSet>
      <dgm:spPr/>
    </dgm:pt>
  </dgm:ptLst>
  <dgm:cxnLst>
    <dgm:cxn modelId="{B7FBB700-1ADC-4C8A-8B1E-68FFAC73EEFE}" type="presOf" srcId="{BC547D40-8086-478A-833B-D3742ED8ED02}" destId="{2A0AD9B6-9E8B-4DCB-B99A-204938AA044E}" srcOrd="1" destOrd="0" presId="urn:microsoft.com/office/officeart/2005/8/layout/target3"/>
    <dgm:cxn modelId="{C1BF4713-2EA3-41C7-817D-E40ABF2A45AE}" srcId="{F4E0EA57-3017-400D-A202-BC8A67F1E2DD}" destId="{E5B35DF5-E255-47B8-9A31-A5F921347C28}" srcOrd="0" destOrd="0" parTransId="{AB66625B-2CCF-4CB9-A25F-F8C826C335E3}" sibTransId="{8D02ABF9-5A1D-452D-B30D-571E45A94C4B}"/>
    <dgm:cxn modelId="{E5034C23-0643-44B5-B413-2EE9FA4B42B2}" srcId="{3EAEFE23-FB9D-460A-BED7-2CFA094D075D}" destId="{AAE49C51-6DA5-44A1-A4B0-E2E9E0622B33}" srcOrd="3" destOrd="0" parTransId="{C3393D52-FB8A-4763-B8D9-170BD56F447A}" sibTransId="{F774481C-7345-4F1B-A8DD-90B18FEF1915}"/>
    <dgm:cxn modelId="{C701E627-7942-4FCC-90DF-28812E7F1B09}" type="presOf" srcId="{403431FD-D59B-4571-BDD4-298C7B2124B1}" destId="{841300A3-0143-4867-8198-D5B485930D5E}" srcOrd="0" destOrd="0" presId="urn:microsoft.com/office/officeart/2005/8/layout/target3"/>
    <dgm:cxn modelId="{F8AC5D2A-199B-4740-8E92-2A7EEFE7044C}" type="presOf" srcId="{F4E0EA57-3017-400D-A202-BC8A67F1E2DD}" destId="{CF0875C0-4B78-4C56-A9CF-D1E766D15D9E}" srcOrd="1" destOrd="0" presId="urn:microsoft.com/office/officeart/2005/8/layout/target3"/>
    <dgm:cxn modelId="{57CE7B2B-A3E6-4514-AEB9-4D0C7DBCECA2}" type="presOf" srcId="{65CB45A0-9FE8-461B-9697-ABDDAB07B6B1}" destId="{C3BC831B-57D1-4AFB-899D-0150583E1469}" srcOrd="0" destOrd="0" presId="urn:microsoft.com/office/officeart/2005/8/layout/target3"/>
    <dgm:cxn modelId="{9F9FE262-8F06-46E8-8AA9-91026D5756F3}" type="presOf" srcId="{E5B35DF5-E255-47B8-9A31-A5F921347C28}" destId="{9796ADAA-DE3B-4FF6-B51A-C3A6D34681D2}" srcOrd="0" destOrd="0" presId="urn:microsoft.com/office/officeart/2005/8/layout/target3"/>
    <dgm:cxn modelId="{31F4D44C-BF6B-439D-9A6F-D35175467FDE}" srcId="{BC547D40-8086-478A-833B-D3742ED8ED02}" destId="{403431FD-D59B-4571-BDD4-298C7B2124B1}" srcOrd="0" destOrd="0" parTransId="{2A4509F9-A6B6-4CF9-8A67-EA5CEED29D25}" sibTransId="{9F19AC09-5819-4CAE-891E-CB3D6377EFF5}"/>
    <dgm:cxn modelId="{45460652-6B67-4DC3-A0F3-65FE6D74AFC6}" type="presOf" srcId="{3EAEFE23-FB9D-460A-BED7-2CFA094D075D}" destId="{FE372219-7BDF-45D1-9565-1F07775BB34F}" srcOrd="0" destOrd="0" presId="urn:microsoft.com/office/officeart/2005/8/layout/target3"/>
    <dgm:cxn modelId="{43DB6E75-EB2A-410C-A230-B981D4873211}" type="presOf" srcId="{AAE49C51-6DA5-44A1-A4B0-E2E9E0622B33}" destId="{7392CEEB-D839-41A7-B572-1E4D24081E9D}" srcOrd="1" destOrd="0" presId="urn:microsoft.com/office/officeart/2005/8/layout/target3"/>
    <dgm:cxn modelId="{AF1CD456-FEFD-40A5-ACA1-2CFDA8AAA142}" srcId="{3EAEFE23-FB9D-460A-BED7-2CFA094D075D}" destId="{BC547D40-8086-478A-833B-D3742ED8ED02}" srcOrd="0" destOrd="0" parTransId="{D3205789-7C39-49C8-91B8-C2C0A9E12AAD}" sibTransId="{7BC47BBD-906A-44F9-B8C6-B19A79BCC08A}"/>
    <dgm:cxn modelId="{24574C8B-2DBD-402A-A556-18316DF626C7}" type="presOf" srcId="{2FA2EA97-4827-4FE1-B879-C33DBA77B274}" destId="{775BBDDB-751E-4434-A5B2-EFE4F0C31116}" srcOrd="0" destOrd="0" presId="urn:microsoft.com/office/officeart/2005/8/layout/target3"/>
    <dgm:cxn modelId="{89287493-504B-481D-9C07-732B9E7C7BDF}" type="presOf" srcId="{AAE49C51-6DA5-44A1-A4B0-E2E9E0622B33}" destId="{004E6052-CD46-43C3-8988-DA00997D4DAF}" srcOrd="0" destOrd="0" presId="urn:microsoft.com/office/officeart/2005/8/layout/target3"/>
    <dgm:cxn modelId="{3B929299-9FE3-4D15-9C67-FE76605D25B2}" type="presOf" srcId="{65CB45A0-9FE8-461B-9697-ABDDAB07B6B1}" destId="{44ECA7EF-A9D1-49D7-9FF5-A55AACF7C928}" srcOrd="1" destOrd="0" presId="urn:microsoft.com/office/officeart/2005/8/layout/target3"/>
    <dgm:cxn modelId="{7D70039B-9B71-4F83-B627-03AC0995D1A3}" srcId="{3EAEFE23-FB9D-460A-BED7-2CFA094D075D}" destId="{F4E0EA57-3017-400D-A202-BC8A67F1E2DD}" srcOrd="2" destOrd="0" parTransId="{4A681771-23BF-458B-BE8A-37F6108645C7}" sibTransId="{1153DBC4-D79A-4658-9E9F-ACF81EC8F525}"/>
    <dgm:cxn modelId="{7871859E-8E1F-4503-B489-3090FCDB73E1}" type="presOf" srcId="{2032578E-A206-4329-8E78-6EFC68921AD0}" destId="{95A3DB27-A634-434C-8E5A-2A71E24F0377}" srcOrd="0" destOrd="0" presId="urn:microsoft.com/office/officeart/2005/8/layout/target3"/>
    <dgm:cxn modelId="{B3C9EFAB-73BA-4989-B145-930AC544B5A5}" type="presOf" srcId="{BC547D40-8086-478A-833B-D3742ED8ED02}" destId="{86145EBA-371B-4186-876B-59189EA00742}" srcOrd="0" destOrd="0" presId="urn:microsoft.com/office/officeart/2005/8/layout/target3"/>
    <dgm:cxn modelId="{D01CD5B1-7FE2-44C9-808B-EDDBE85EB2AD}" srcId="{65CB45A0-9FE8-461B-9697-ABDDAB07B6B1}" destId="{2032578E-A206-4329-8E78-6EFC68921AD0}" srcOrd="0" destOrd="0" parTransId="{AEBDE899-5FF9-471F-9B01-A699B21AB0E4}" sibTransId="{90A79109-FFD0-4555-B481-F46B377A5E66}"/>
    <dgm:cxn modelId="{63F220D4-DEC6-4FA7-A64A-F4835437BAB9}" srcId="{3EAEFE23-FB9D-460A-BED7-2CFA094D075D}" destId="{65CB45A0-9FE8-461B-9697-ABDDAB07B6B1}" srcOrd="1" destOrd="0" parTransId="{F8E8B61B-25B6-49EB-879B-8BA3DAE0FCCF}" sibTransId="{3A13259F-C6ED-45C9-94C6-E4955CE662DD}"/>
    <dgm:cxn modelId="{ED8576EF-81EC-471A-91BD-1025BA644D70}" srcId="{3EAEFE23-FB9D-460A-BED7-2CFA094D075D}" destId="{2FA2EA97-4827-4FE1-B879-C33DBA77B274}" srcOrd="4" destOrd="0" parTransId="{57ED50EE-C4B9-4397-A2C8-FBEC42BC92D7}" sibTransId="{4E52811E-CC48-42A7-9FFC-B09DE305BB6E}"/>
    <dgm:cxn modelId="{A086ABEF-5EAC-46D3-B800-A03B91D23955}" type="presOf" srcId="{2FA2EA97-4827-4FE1-B879-C33DBA77B274}" destId="{DF1AA43A-00D7-47F1-B7B5-73C58C31B771}" srcOrd="1" destOrd="0" presId="urn:microsoft.com/office/officeart/2005/8/layout/target3"/>
    <dgm:cxn modelId="{EF7962F3-5693-4237-8D36-60A7A3BFF4AA}" type="presOf" srcId="{F4E0EA57-3017-400D-A202-BC8A67F1E2DD}" destId="{3A4B2B8F-90B0-42CB-B352-21C420F20839}" srcOrd="0" destOrd="0" presId="urn:microsoft.com/office/officeart/2005/8/layout/target3"/>
    <dgm:cxn modelId="{6BB0C08B-0B52-410B-99AC-96C3A712DF7A}" type="presParOf" srcId="{FE372219-7BDF-45D1-9565-1F07775BB34F}" destId="{4133CC07-8E4B-4CA3-87A4-BB3AF429D30B}" srcOrd="0" destOrd="0" presId="urn:microsoft.com/office/officeart/2005/8/layout/target3"/>
    <dgm:cxn modelId="{9FF072D4-ADCF-43CD-BB05-0D35A249FCEE}" type="presParOf" srcId="{FE372219-7BDF-45D1-9565-1F07775BB34F}" destId="{A27FEBE8-F78D-45A8-A1AA-F72CB7C32C2C}" srcOrd="1" destOrd="0" presId="urn:microsoft.com/office/officeart/2005/8/layout/target3"/>
    <dgm:cxn modelId="{F85B0118-5C3B-4966-82B1-7AFAF7CDD774}" type="presParOf" srcId="{FE372219-7BDF-45D1-9565-1F07775BB34F}" destId="{86145EBA-371B-4186-876B-59189EA00742}" srcOrd="2" destOrd="0" presId="urn:microsoft.com/office/officeart/2005/8/layout/target3"/>
    <dgm:cxn modelId="{A5C3A582-E480-4ACA-B566-1831B9D1E246}" type="presParOf" srcId="{FE372219-7BDF-45D1-9565-1F07775BB34F}" destId="{C7735A89-9D0D-4244-AA16-5510D73AAD98}" srcOrd="3" destOrd="0" presId="urn:microsoft.com/office/officeart/2005/8/layout/target3"/>
    <dgm:cxn modelId="{EBF50F79-4154-4610-9FE3-B3A1505574A9}" type="presParOf" srcId="{FE372219-7BDF-45D1-9565-1F07775BB34F}" destId="{95F093CE-5278-40B2-BA57-19EBB1CD486A}" srcOrd="4" destOrd="0" presId="urn:microsoft.com/office/officeart/2005/8/layout/target3"/>
    <dgm:cxn modelId="{2918C222-60C9-42E7-B0A7-4E4C26A9FFBF}" type="presParOf" srcId="{FE372219-7BDF-45D1-9565-1F07775BB34F}" destId="{C3BC831B-57D1-4AFB-899D-0150583E1469}" srcOrd="5" destOrd="0" presId="urn:microsoft.com/office/officeart/2005/8/layout/target3"/>
    <dgm:cxn modelId="{A453493F-F199-4FF1-9794-FA566AB2EE26}" type="presParOf" srcId="{FE372219-7BDF-45D1-9565-1F07775BB34F}" destId="{501A4FA2-F46A-4322-B042-DC6141998E2A}" srcOrd="6" destOrd="0" presId="urn:microsoft.com/office/officeart/2005/8/layout/target3"/>
    <dgm:cxn modelId="{9D90BA8C-5D80-4187-BC1D-E8E8C3E59D09}" type="presParOf" srcId="{FE372219-7BDF-45D1-9565-1F07775BB34F}" destId="{5579A685-B546-43C5-A1A7-3111E0AA1AD6}" srcOrd="7" destOrd="0" presId="urn:microsoft.com/office/officeart/2005/8/layout/target3"/>
    <dgm:cxn modelId="{46766892-C050-4B51-A20B-8C9793CC7C43}" type="presParOf" srcId="{FE372219-7BDF-45D1-9565-1F07775BB34F}" destId="{3A4B2B8F-90B0-42CB-B352-21C420F20839}" srcOrd="8" destOrd="0" presId="urn:microsoft.com/office/officeart/2005/8/layout/target3"/>
    <dgm:cxn modelId="{D52F32B8-4912-4BCB-B841-3D4965109984}" type="presParOf" srcId="{FE372219-7BDF-45D1-9565-1F07775BB34F}" destId="{0942E2B4-FA6A-46A9-9F16-20F2A23FBF63}" srcOrd="9" destOrd="0" presId="urn:microsoft.com/office/officeart/2005/8/layout/target3"/>
    <dgm:cxn modelId="{3C190F7C-2321-4452-8A8D-68753EE83AAD}" type="presParOf" srcId="{FE372219-7BDF-45D1-9565-1F07775BB34F}" destId="{FA996461-82FA-43F7-9C21-1AE779ADFE4E}" srcOrd="10" destOrd="0" presId="urn:microsoft.com/office/officeart/2005/8/layout/target3"/>
    <dgm:cxn modelId="{E1F77E62-F5AA-4164-B20F-725F1762CF6C}" type="presParOf" srcId="{FE372219-7BDF-45D1-9565-1F07775BB34F}" destId="{004E6052-CD46-43C3-8988-DA00997D4DAF}" srcOrd="11" destOrd="0" presId="urn:microsoft.com/office/officeart/2005/8/layout/target3"/>
    <dgm:cxn modelId="{850F559B-A510-4BDE-9A21-9BF3FDDDFF54}" type="presParOf" srcId="{FE372219-7BDF-45D1-9565-1F07775BB34F}" destId="{D5EF8F19-F984-464F-9078-C9418C51EC8D}" srcOrd="12" destOrd="0" presId="urn:microsoft.com/office/officeart/2005/8/layout/target3"/>
    <dgm:cxn modelId="{B21C95A4-6F69-4908-8347-18DB16A69FF6}" type="presParOf" srcId="{FE372219-7BDF-45D1-9565-1F07775BB34F}" destId="{EEE1E233-7930-4AC6-BBB8-CEABE4275C72}" srcOrd="13" destOrd="0" presId="urn:microsoft.com/office/officeart/2005/8/layout/target3"/>
    <dgm:cxn modelId="{E7E0B9E6-6F98-49DA-AAD8-1B362E25D7B0}" type="presParOf" srcId="{FE372219-7BDF-45D1-9565-1F07775BB34F}" destId="{775BBDDB-751E-4434-A5B2-EFE4F0C31116}" srcOrd="14" destOrd="0" presId="urn:microsoft.com/office/officeart/2005/8/layout/target3"/>
    <dgm:cxn modelId="{D00233FF-B7E6-472B-942E-22C347A5C1AC}" type="presParOf" srcId="{FE372219-7BDF-45D1-9565-1F07775BB34F}" destId="{2A0AD9B6-9E8B-4DCB-B99A-204938AA044E}" srcOrd="15" destOrd="0" presId="urn:microsoft.com/office/officeart/2005/8/layout/target3"/>
    <dgm:cxn modelId="{52BA1163-80A9-4082-B84B-6A0A9135BE0C}" type="presParOf" srcId="{FE372219-7BDF-45D1-9565-1F07775BB34F}" destId="{841300A3-0143-4867-8198-D5B485930D5E}" srcOrd="16" destOrd="0" presId="urn:microsoft.com/office/officeart/2005/8/layout/target3"/>
    <dgm:cxn modelId="{C68289B3-867E-48C9-8951-0C48A5F99EAE}" type="presParOf" srcId="{FE372219-7BDF-45D1-9565-1F07775BB34F}" destId="{44ECA7EF-A9D1-49D7-9FF5-A55AACF7C928}" srcOrd="17" destOrd="0" presId="urn:microsoft.com/office/officeart/2005/8/layout/target3"/>
    <dgm:cxn modelId="{9823882C-66BA-4912-80B8-FAADE8B9CC60}" type="presParOf" srcId="{FE372219-7BDF-45D1-9565-1F07775BB34F}" destId="{95A3DB27-A634-434C-8E5A-2A71E24F0377}" srcOrd="18" destOrd="0" presId="urn:microsoft.com/office/officeart/2005/8/layout/target3"/>
    <dgm:cxn modelId="{F37D9963-152D-4C4D-B6BC-2B1A388D7BEF}" type="presParOf" srcId="{FE372219-7BDF-45D1-9565-1F07775BB34F}" destId="{CF0875C0-4B78-4C56-A9CF-D1E766D15D9E}" srcOrd="19" destOrd="0" presId="urn:microsoft.com/office/officeart/2005/8/layout/target3"/>
    <dgm:cxn modelId="{784D6F45-F1FF-44D8-9796-0C9CE8739271}" type="presParOf" srcId="{FE372219-7BDF-45D1-9565-1F07775BB34F}" destId="{9796ADAA-DE3B-4FF6-B51A-C3A6D34681D2}" srcOrd="20" destOrd="0" presId="urn:microsoft.com/office/officeart/2005/8/layout/target3"/>
    <dgm:cxn modelId="{1F1F8C50-C4E8-4580-A4F8-C8FAED5FCE01}" type="presParOf" srcId="{FE372219-7BDF-45D1-9565-1F07775BB34F}" destId="{7392CEEB-D839-41A7-B572-1E4D24081E9D}" srcOrd="21" destOrd="0" presId="urn:microsoft.com/office/officeart/2005/8/layout/target3"/>
    <dgm:cxn modelId="{C4260ABB-29AA-47B5-922E-486CB10DFFE2}" type="presParOf" srcId="{FE372219-7BDF-45D1-9565-1F07775BB34F}" destId="{256E1848-67E0-4AC8-B46F-70AE8E710EF5}" srcOrd="22" destOrd="0" presId="urn:microsoft.com/office/officeart/2005/8/layout/target3"/>
    <dgm:cxn modelId="{A26CED0D-20A4-4DCD-8B19-0C6FBBED59DB}" type="presParOf" srcId="{FE372219-7BDF-45D1-9565-1F07775BB34F}" destId="{DF1AA43A-00D7-47F1-B7B5-73C58C31B771}" srcOrd="23" destOrd="0" presId="urn:microsoft.com/office/officeart/2005/8/layout/target3"/>
    <dgm:cxn modelId="{83987EBF-7D63-422C-8E3A-8523E02398F8}" type="presParOf" srcId="{FE372219-7BDF-45D1-9565-1F07775BB34F}" destId="{B840D77A-084A-4F50-9A12-CCA3A82DFC55}" srcOrd="2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C12F7-6080-406D-A32B-2D63683FE36C}">
      <dsp:nvSpPr>
        <dsp:cNvPr id="0" name=""/>
        <dsp:cNvSpPr/>
      </dsp:nvSpPr>
      <dsp:spPr>
        <a:xfrm>
          <a:off x="0" y="113699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Suunnitelman taustaa</a:t>
          </a:r>
          <a:endParaRPr lang="en-US" sz="2000" kern="1200"/>
        </a:p>
      </dsp:txBody>
      <dsp:txXfrm>
        <a:off x="23417" y="137116"/>
        <a:ext cx="6711775" cy="432866"/>
      </dsp:txXfrm>
    </dsp:sp>
    <dsp:sp modelId="{917F380E-2B05-4152-9A62-A77F84BDE584}">
      <dsp:nvSpPr>
        <dsp:cNvPr id="0" name=""/>
        <dsp:cNvSpPr/>
      </dsp:nvSpPr>
      <dsp:spPr>
        <a:xfrm>
          <a:off x="0" y="5854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Ikääntynyt väestö lukuina</a:t>
          </a:r>
          <a:endParaRPr lang="en-US" sz="2000" kern="1200"/>
        </a:p>
      </dsp:txBody>
      <dsp:txXfrm>
        <a:off x="23417" y="608910"/>
        <a:ext cx="6711775" cy="432866"/>
      </dsp:txXfrm>
    </dsp:sp>
    <dsp:sp modelId="{5225C775-E056-45AB-A03A-A12A8B441D16}">
      <dsp:nvSpPr>
        <dsp:cNvPr id="0" name=""/>
        <dsp:cNvSpPr/>
      </dsp:nvSpPr>
      <dsp:spPr>
        <a:xfrm>
          <a:off x="0" y="11227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Ikäihmisten toimintakyky</a:t>
          </a:r>
          <a:endParaRPr lang="en-US" sz="2000" kern="1200" dirty="0"/>
        </a:p>
      </dsp:txBody>
      <dsp:txXfrm>
        <a:off x="23417" y="1146210"/>
        <a:ext cx="6711775" cy="432866"/>
      </dsp:txXfrm>
    </dsp:sp>
    <dsp:sp modelId="{1DFCE544-1CA3-4664-92D9-B6278B34D0C7}">
      <dsp:nvSpPr>
        <dsp:cNvPr id="0" name=""/>
        <dsp:cNvSpPr/>
      </dsp:nvSpPr>
      <dsp:spPr>
        <a:xfrm>
          <a:off x="0" y="16600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Taloudellinen hyvinvointi</a:t>
          </a:r>
          <a:endParaRPr lang="en-US" sz="2000" kern="1200"/>
        </a:p>
      </dsp:txBody>
      <dsp:txXfrm>
        <a:off x="23417" y="1683510"/>
        <a:ext cx="6711775" cy="432866"/>
      </dsp:txXfrm>
    </dsp:sp>
    <dsp:sp modelId="{E75F31B9-EDAB-4DD0-82EE-B38ED2B1D751}">
      <dsp:nvSpPr>
        <dsp:cNvPr id="0" name=""/>
        <dsp:cNvSpPr/>
      </dsp:nvSpPr>
      <dsp:spPr>
        <a:xfrm>
          <a:off x="0" y="2197394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Hyvinvointikyselyn tulokset</a:t>
          </a:r>
          <a:endParaRPr lang="en-US" sz="2000" kern="1200"/>
        </a:p>
      </dsp:txBody>
      <dsp:txXfrm>
        <a:off x="23417" y="2220811"/>
        <a:ext cx="6711775" cy="432866"/>
      </dsp:txXfrm>
    </dsp:sp>
    <dsp:sp modelId="{30EF4E27-B3A7-4061-832C-B96FB3E2340D}">
      <dsp:nvSpPr>
        <dsp:cNvPr id="0" name=""/>
        <dsp:cNvSpPr/>
      </dsp:nvSpPr>
      <dsp:spPr>
        <a:xfrm>
          <a:off x="0" y="27346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Toimintakyvyn tukeminen, mitä Hattulassa jo tehdään</a:t>
          </a:r>
          <a:endParaRPr lang="en-US" sz="2000" kern="1200" dirty="0"/>
        </a:p>
      </dsp:txBody>
      <dsp:txXfrm>
        <a:off x="23417" y="2758110"/>
        <a:ext cx="6711775" cy="432866"/>
      </dsp:txXfrm>
    </dsp:sp>
    <dsp:sp modelId="{D06DF98B-6C4B-4A31-8EAB-D000FBB7372A}">
      <dsp:nvSpPr>
        <dsp:cNvPr id="0" name=""/>
        <dsp:cNvSpPr/>
      </dsp:nvSpPr>
      <dsp:spPr>
        <a:xfrm>
          <a:off x="0" y="32719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Asuminen, kaavoitus ja esteetön ympäristö</a:t>
          </a:r>
          <a:endParaRPr lang="en-US" sz="2000" kern="1200"/>
        </a:p>
      </dsp:txBody>
      <dsp:txXfrm>
        <a:off x="23417" y="3295410"/>
        <a:ext cx="6711775" cy="432866"/>
      </dsp:txXfrm>
    </dsp:sp>
    <dsp:sp modelId="{B9CF2CFA-D8E6-4554-9F66-C1B473E96726}">
      <dsp:nvSpPr>
        <dsp:cNvPr id="0" name=""/>
        <dsp:cNvSpPr/>
      </dsp:nvSpPr>
      <dsp:spPr>
        <a:xfrm>
          <a:off x="0" y="38092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Kumppanuudet</a:t>
          </a:r>
        </a:p>
      </dsp:txBody>
      <dsp:txXfrm>
        <a:off x="23417" y="3832710"/>
        <a:ext cx="6711775" cy="432866"/>
      </dsp:txXfrm>
    </dsp:sp>
    <dsp:sp modelId="{3AC5CAA1-6ADB-4D4F-833A-D4AD685CF8B7}">
      <dsp:nvSpPr>
        <dsp:cNvPr id="0" name=""/>
        <dsp:cNvSpPr/>
      </dsp:nvSpPr>
      <dsp:spPr>
        <a:xfrm>
          <a:off x="0" y="4346593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Hyvinvointisuunnitelman, toteutus, seuranta ja arviointi</a:t>
          </a:r>
        </a:p>
      </dsp:txBody>
      <dsp:txXfrm>
        <a:off x="23417" y="4370010"/>
        <a:ext cx="6711775" cy="432866"/>
      </dsp:txXfrm>
    </dsp:sp>
    <dsp:sp modelId="{3C794E29-9B5A-47B2-9482-DDFFB91E1EE7}">
      <dsp:nvSpPr>
        <dsp:cNvPr id="0" name=""/>
        <dsp:cNvSpPr/>
      </dsp:nvSpPr>
      <dsp:spPr>
        <a:xfrm>
          <a:off x="0" y="4883894"/>
          <a:ext cx="675860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Ikäihmisten hyvinvointisuunnitelma vuosille 2026-2028</a:t>
          </a:r>
          <a:endParaRPr lang="fi-FI" sz="2000" kern="1200" dirty="0"/>
        </a:p>
      </dsp:txBody>
      <dsp:txXfrm>
        <a:off x="23417" y="4907311"/>
        <a:ext cx="6711775" cy="4328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9846D-4C34-47E3-98CF-B0555FE01EA9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521A5E9B-0749-46DE-9C4C-8D9FDFDDE454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Vanhuspalvelulain 2012/980 § 5 mukainen suunnitelma toimenpiteistä ikääntyneen väestön hyvinvoinnin, terveyden, toimintakyvyn ja itsenäisen suoriutumisen tukemiseksi </a:t>
          </a:r>
          <a:endParaRPr lang="en-US" sz="1200" kern="1200"/>
        </a:p>
      </dsp:txBody>
      <dsp:txXfrm>
        <a:off x="8061" y="5979"/>
        <a:ext cx="3034531" cy="1820718"/>
      </dsp:txXfrm>
    </dsp:sp>
    <dsp:sp modelId="{D15067DC-5905-4869-98ED-F5D87E92B12A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7089488" y="912848"/>
        <a:ext cx="34897" cy="6979"/>
      </dsp:txXfrm>
    </dsp:sp>
    <dsp:sp modelId="{43C38C05-9CA5-43A5-9680-987C8144073B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Kuntastrategia: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Hattulan kunnan strategiassa tuodaan esille asumisen ja elämisen palvelut kaiken ikäisille, kaikissa elämän tilanteissa. </a:t>
          </a:r>
          <a:endParaRPr lang="en-US" sz="1200" kern="1200" dirty="0"/>
        </a:p>
      </dsp:txBody>
      <dsp:txXfrm>
        <a:off x="3740534" y="5979"/>
        <a:ext cx="3034531" cy="1820718"/>
      </dsp:txXfrm>
    </dsp:sp>
    <dsp:sp modelId="{7D7E78CE-C025-4D2A-8F0C-6B92982B23C3}">
      <dsp:nvSpPr>
        <dsp:cNvPr id="0" name=""/>
        <dsp:cNvSpPr/>
      </dsp:nvSpPr>
      <dsp:spPr>
        <a:xfrm>
          <a:off x="1525326" y="1824897"/>
          <a:ext cx="7464946" cy="616544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25372"/>
              </a:lnTo>
              <a:lnTo>
                <a:pt x="0" y="325372"/>
              </a:lnTo>
              <a:lnTo>
                <a:pt x="0" y="61654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476" y="2129680"/>
        <a:ext cx="374647" cy="6979"/>
      </dsp:txXfrm>
    </dsp:sp>
    <dsp:sp modelId="{DDD3D309-DDFF-46ED-98E6-0FB7021341AA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i="1" kern="1200"/>
            <a:t>Tavoitteena </a:t>
          </a:r>
          <a:r>
            <a:rPr lang="fi-FI" sz="1200" kern="1200"/>
            <a:t>on tukea myös ikääntyneen väestön hyvinvointia ja terveyttä, jotta he voisivat asua mahdollisimman pitkään omassa kodissaan toimintakykyisinä. Iästä riippumatta kuntalainen pääsee nauttimaan laadukkaista sivistys-, kulttuuri- ja vapaa-ajan tarjonnasta.  </a:t>
          </a:r>
          <a:endParaRPr lang="en-US" sz="1200" kern="1200"/>
        </a:p>
      </dsp:txBody>
      <dsp:txXfrm>
        <a:off x="7473007" y="5979"/>
        <a:ext cx="3034531" cy="1820718"/>
      </dsp:txXfrm>
    </dsp:sp>
    <dsp:sp modelId="{6A04B824-086D-4540-B3BA-4E73A6651DCF}">
      <dsp:nvSpPr>
        <dsp:cNvPr id="0" name=""/>
        <dsp:cNvSpPr/>
      </dsp:nvSpPr>
      <dsp:spPr>
        <a:xfrm>
          <a:off x="3040792" y="3338481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0771" y="45720"/>
              </a:lnTo>
              <a:lnTo>
                <a:pt x="350771" y="96518"/>
              </a:lnTo>
              <a:lnTo>
                <a:pt x="667342" y="96518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6968" y="3380711"/>
        <a:ext cx="34989" cy="6979"/>
      </dsp:txXfrm>
    </dsp:sp>
    <dsp:sp modelId="{A53A33D5-C186-4D26-A4DA-C3BBFA71622F}">
      <dsp:nvSpPr>
        <dsp:cNvPr id="0" name=""/>
        <dsp:cNvSpPr/>
      </dsp:nvSpPr>
      <dsp:spPr>
        <a:xfrm>
          <a:off x="8061" y="2473842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Yhteydet muihin suunnitelmiin: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Alueellinen hyvinvointisuunnitelma: yhdenvertaisuus, turvallisuus, osallisuus ja vaikuttaminen, kokonaisvaltainen hyvinvointi</a:t>
          </a:r>
          <a:endParaRPr lang="en-US" sz="1200" kern="1200" dirty="0"/>
        </a:p>
      </dsp:txBody>
      <dsp:txXfrm>
        <a:off x="8061" y="2473842"/>
        <a:ext cx="3034531" cy="1820718"/>
      </dsp:txXfrm>
    </dsp:sp>
    <dsp:sp modelId="{55D1C582-5316-45A3-AAEB-DA05E7D73B04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Suunnitelmassa ikäihmisen nimitystä käytetään sekä lain Ikääntyneen väestön toimintakyvyn tukemisesta sekä iäkkäiden sosiaali- ja terveyspalveluista (980/20212) että Suomessa tilastollisesti ikääntyneiksi luokiteltua 65 vuotta täyttänyttä, koska se  on yleinen eläkeikä.</a:t>
          </a:r>
        </a:p>
      </dsp:txBody>
      <dsp:txXfrm>
        <a:off x="3740534" y="2524640"/>
        <a:ext cx="3034531" cy="18207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B9CCE1-D0C6-4F36-9170-E69D73806919}">
      <dsp:nvSpPr>
        <dsp:cNvPr id="0" name=""/>
        <dsp:cNvSpPr/>
      </dsp:nvSpPr>
      <dsp:spPr>
        <a:xfrm>
          <a:off x="4513469" y="1692401"/>
          <a:ext cx="1286350" cy="1286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dirty="0"/>
            <a:t>Toimintakyvyn tukeminen</a:t>
          </a:r>
        </a:p>
      </dsp:txBody>
      <dsp:txXfrm>
        <a:off x="4701851" y="1880783"/>
        <a:ext cx="909586" cy="909586"/>
      </dsp:txXfrm>
    </dsp:sp>
    <dsp:sp modelId="{BEBDD8B8-F4F1-4A0D-893F-BC08FD9F66F1}">
      <dsp:nvSpPr>
        <dsp:cNvPr id="0" name=""/>
        <dsp:cNvSpPr/>
      </dsp:nvSpPr>
      <dsp:spPr>
        <a:xfrm rot="16200000">
          <a:off x="4962530" y="1487278"/>
          <a:ext cx="388227" cy="22019"/>
        </a:xfrm>
        <a:custGeom>
          <a:avLst/>
          <a:gdLst/>
          <a:ahLst/>
          <a:cxnLst/>
          <a:rect l="0" t="0" r="0" b="0"/>
          <a:pathLst>
            <a:path>
              <a:moveTo>
                <a:pt x="0" y="11009"/>
              </a:moveTo>
              <a:lnTo>
                <a:pt x="388227" y="11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5146938" y="1488582"/>
        <a:ext cx="19411" cy="19411"/>
      </dsp:txXfrm>
    </dsp:sp>
    <dsp:sp modelId="{65011350-9169-48C8-9EDC-9BE5DA6D98F6}">
      <dsp:nvSpPr>
        <dsp:cNvPr id="0" name=""/>
        <dsp:cNvSpPr/>
      </dsp:nvSpPr>
      <dsp:spPr>
        <a:xfrm>
          <a:off x="4513469" y="17823"/>
          <a:ext cx="1286350" cy="1286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Seniorien hyvinvointimessut</a:t>
          </a:r>
        </a:p>
      </dsp:txBody>
      <dsp:txXfrm>
        <a:off x="4701851" y="206205"/>
        <a:ext cx="909586" cy="909586"/>
      </dsp:txXfrm>
    </dsp:sp>
    <dsp:sp modelId="{67AEB79A-D581-483B-832C-06B74C1B9856}">
      <dsp:nvSpPr>
        <dsp:cNvPr id="0" name=""/>
        <dsp:cNvSpPr/>
      </dsp:nvSpPr>
      <dsp:spPr>
        <a:xfrm rot="20520000">
          <a:off x="5763665" y="2096300"/>
          <a:ext cx="191023" cy="22019"/>
        </a:xfrm>
        <a:custGeom>
          <a:avLst/>
          <a:gdLst/>
          <a:ahLst/>
          <a:cxnLst/>
          <a:rect l="0" t="0" r="0" b="0"/>
          <a:pathLst>
            <a:path>
              <a:moveTo>
                <a:pt x="0" y="11009"/>
              </a:moveTo>
              <a:lnTo>
                <a:pt x="191023" y="11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5854402" y="2102534"/>
        <a:ext cx="9551" cy="9551"/>
      </dsp:txXfrm>
    </dsp:sp>
    <dsp:sp modelId="{9A6ABE20-0275-45C7-AC87-FE22D2F4C1D6}">
      <dsp:nvSpPr>
        <dsp:cNvPr id="0" name=""/>
        <dsp:cNvSpPr/>
      </dsp:nvSpPr>
      <dsp:spPr>
        <a:xfrm>
          <a:off x="5903777" y="1021910"/>
          <a:ext cx="1690971" cy="15923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Seurakunnan toiminta</a:t>
          </a:r>
          <a:endParaRPr lang="fi-FI" sz="700" kern="1200" dirty="0"/>
        </a:p>
      </dsp:txBody>
      <dsp:txXfrm>
        <a:off x="6151414" y="1255109"/>
        <a:ext cx="1195697" cy="1125987"/>
      </dsp:txXfrm>
    </dsp:sp>
    <dsp:sp modelId="{E6EE87BD-28A2-41B3-89C9-F41FDF335934}">
      <dsp:nvSpPr>
        <dsp:cNvPr id="0" name=""/>
        <dsp:cNvSpPr/>
      </dsp:nvSpPr>
      <dsp:spPr>
        <a:xfrm rot="3240000">
          <a:off x="5454676" y="3001948"/>
          <a:ext cx="388227" cy="22019"/>
        </a:xfrm>
        <a:custGeom>
          <a:avLst/>
          <a:gdLst/>
          <a:ahLst/>
          <a:cxnLst/>
          <a:rect l="0" t="0" r="0" b="0"/>
          <a:pathLst>
            <a:path>
              <a:moveTo>
                <a:pt x="0" y="11009"/>
              </a:moveTo>
              <a:lnTo>
                <a:pt x="388227" y="11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5639085" y="3003252"/>
        <a:ext cx="19411" cy="19411"/>
      </dsp:txXfrm>
    </dsp:sp>
    <dsp:sp modelId="{60F95C94-FF4D-4E42-A976-2E96F0EE7DC8}">
      <dsp:nvSpPr>
        <dsp:cNvPr id="0" name=""/>
        <dsp:cNvSpPr/>
      </dsp:nvSpPr>
      <dsp:spPr>
        <a:xfrm>
          <a:off x="5497761" y="3047164"/>
          <a:ext cx="1286350" cy="1286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 err="1"/>
            <a:t>Liikuttami</a:t>
          </a:r>
          <a:r>
            <a:rPr lang="fi-FI" sz="1200" kern="1200" dirty="0"/>
            <a:t>-sen tukeminen</a:t>
          </a:r>
        </a:p>
      </dsp:txBody>
      <dsp:txXfrm>
        <a:off x="5686143" y="3235546"/>
        <a:ext cx="909586" cy="909586"/>
      </dsp:txXfrm>
    </dsp:sp>
    <dsp:sp modelId="{AED85842-1A82-4B82-A00D-2F2B77256A48}">
      <dsp:nvSpPr>
        <dsp:cNvPr id="0" name=""/>
        <dsp:cNvSpPr/>
      </dsp:nvSpPr>
      <dsp:spPr>
        <a:xfrm rot="7560000">
          <a:off x="4470384" y="3001948"/>
          <a:ext cx="388227" cy="22019"/>
        </a:xfrm>
        <a:custGeom>
          <a:avLst/>
          <a:gdLst/>
          <a:ahLst/>
          <a:cxnLst/>
          <a:rect l="0" t="0" r="0" b="0"/>
          <a:pathLst>
            <a:path>
              <a:moveTo>
                <a:pt x="0" y="11009"/>
              </a:moveTo>
              <a:lnTo>
                <a:pt x="388227" y="11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4654792" y="3003252"/>
        <a:ext cx="19411" cy="19411"/>
      </dsp:txXfrm>
    </dsp:sp>
    <dsp:sp modelId="{EEAB125E-639E-40E5-80A8-4CFF0978FEA9}">
      <dsp:nvSpPr>
        <dsp:cNvPr id="0" name=""/>
        <dsp:cNvSpPr/>
      </dsp:nvSpPr>
      <dsp:spPr>
        <a:xfrm>
          <a:off x="3529177" y="3047164"/>
          <a:ext cx="1286350" cy="1286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Kirjasto- ja kulttuuri-palvelut</a:t>
          </a:r>
        </a:p>
      </dsp:txBody>
      <dsp:txXfrm>
        <a:off x="3717559" y="3235546"/>
        <a:ext cx="909586" cy="909586"/>
      </dsp:txXfrm>
    </dsp:sp>
    <dsp:sp modelId="{8F5F758E-3314-4B0B-9299-A08D722785A3}">
      <dsp:nvSpPr>
        <dsp:cNvPr id="0" name=""/>
        <dsp:cNvSpPr/>
      </dsp:nvSpPr>
      <dsp:spPr>
        <a:xfrm rot="11831875">
          <a:off x="4183763" y="2080192"/>
          <a:ext cx="366659" cy="22019"/>
        </a:xfrm>
        <a:custGeom>
          <a:avLst/>
          <a:gdLst/>
          <a:ahLst/>
          <a:cxnLst/>
          <a:rect l="0" t="0" r="0" b="0"/>
          <a:pathLst>
            <a:path>
              <a:moveTo>
                <a:pt x="0" y="11009"/>
              </a:moveTo>
              <a:lnTo>
                <a:pt x="366659" y="11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4357927" y="2082035"/>
        <a:ext cx="18332" cy="18332"/>
      </dsp:txXfrm>
    </dsp:sp>
    <dsp:sp modelId="{EDA35F71-4B9B-4446-BCD1-8B1FA291F0F8}">
      <dsp:nvSpPr>
        <dsp:cNvPr id="0" name=""/>
        <dsp:cNvSpPr/>
      </dsp:nvSpPr>
      <dsp:spPr>
        <a:xfrm>
          <a:off x="2934367" y="1203650"/>
          <a:ext cx="1286350" cy="1286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Maksuton </a:t>
          </a:r>
          <a:r>
            <a:rPr lang="fi-FI" sz="1200" kern="1200" dirty="0" err="1"/>
            <a:t>asumisneu-vojan</a:t>
          </a:r>
          <a:r>
            <a:rPr lang="fi-FI" sz="1200" kern="1200" dirty="0"/>
            <a:t> palvelu</a:t>
          </a:r>
        </a:p>
      </dsp:txBody>
      <dsp:txXfrm>
        <a:off x="3122749" y="1392032"/>
        <a:ext cx="909586" cy="9095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3CC07-8E4B-4CA3-87A4-BB3AF429D30B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145EBA-371B-4186-876B-59189EA00742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accent1">
                  <a:lumMod val="75000"/>
                </a:schemeClr>
              </a:solidFill>
            </a:rPr>
            <a:t>Vanhusneuvosto</a:t>
          </a:r>
        </a:p>
      </dsp:txBody>
      <dsp:txXfrm>
        <a:off x="2438400" y="270933"/>
        <a:ext cx="2844799" cy="780288"/>
      </dsp:txXfrm>
    </dsp:sp>
    <dsp:sp modelId="{95F093CE-5278-40B2-BA57-19EBB1CD486A}">
      <dsp:nvSpPr>
        <dsp:cNvPr id="0" name=""/>
        <dsp:cNvSpPr/>
      </dsp:nvSpPr>
      <dsp:spPr>
        <a:xfrm>
          <a:off x="512064" y="1051221"/>
          <a:ext cx="3852672" cy="385267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3BC831B-57D1-4AFB-899D-0150583E1469}">
      <dsp:nvSpPr>
        <dsp:cNvPr id="0" name=""/>
        <dsp:cNvSpPr/>
      </dsp:nvSpPr>
      <dsp:spPr>
        <a:xfrm>
          <a:off x="2438400" y="1051221"/>
          <a:ext cx="5689599" cy="38526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accent1">
                  <a:lumMod val="75000"/>
                </a:schemeClr>
              </a:solidFill>
            </a:rPr>
            <a:t>Vammaisneuvosto</a:t>
          </a:r>
        </a:p>
      </dsp:txBody>
      <dsp:txXfrm>
        <a:off x="2438400" y="1051221"/>
        <a:ext cx="2844799" cy="780287"/>
      </dsp:txXfrm>
    </dsp:sp>
    <dsp:sp modelId="{5579A685-B546-43C5-A1A7-3111E0AA1AD6}">
      <dsp:nvSpPr>
        <dsp:cNvPr id="0" name=""/>
        <dsp:cNvSpPr/>
      </dsp:nvSpPr>
      <dsp:spPr>
        <a:xfrm>
          <a:off x="1024128" y="1831509"/>
          <a:ext cx="2828544" cy="282854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4B2B8F-90B0-42CB-B352-21C420F20839}">
      <dsp:nvSpPr>
        <dsp:cNvPr id="0" name=""/>
        <dsp:cNvSpPr/>
      </dsp:nvSpPr>
      <dsp:spPr>
        <a:xfrm>
          <a:off x="2438400" y="1831509"/>
          <a:ext cx="5689599" cy="28285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accent2"/>
              </a:solidFill>
            </a:rPr>
            <a:t> </a:t>
          </a:r>
          <a:r>
            <a:rPr lang="fi-FI" sz="2200" kern="1200" dirty="0">
              <a:solidFill>
                <a:schemeClr val="accent1">
                  <a:lumMod val="75000"/>
                </a:schemeClr>
              </a:solidFill>
            </a:rPr>
            <a:t>Hyvinvointineuvosto</a:t>
          </a:r>
        </a:p>
      </dsp:txBody>
      <dsp:txXfrm>
        <a:off x="2438400" y="1831509"/>
        <a:ext cx="2844799" cy="780288"/>
      </dsp:txXfrm>
    </dsp:sp>
    <dsp:sp modelId="{FA996461-82FA-43F7-9C21-1AE779ADFE4E}">
      <dsp:nvSpPr>
        <dsp:cNvPr id="0" name=""/>
        <dsp:cNvSpPr/>
      </dsp:nvSpPr>
      <dsp:spPr>
        <a:xfrm>
          <a:off x="1536192" y="2611797"/>
          <a:ext cx="1804416" cy="18044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4E6052-CD46-43C3-8988-DA00997D4DAF}">
      <dsp:nvSpPr>
        <dsp:cNvPr id="0" name=""/>
        <dsp:cNvSpPr/>
      </dsp:nvSpPr>
      <dsp:spPr>
        <a:xfrm>
          <a:off x="2438400" y="2557484"/>
          <a:ext cx="5689599" cy="18044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accent1">
                  <a:lumMod val="75000"/>
                </a:schemeClr>
              </a:solidFill>
            </a:rPr>
            <a:t>Yhdistykset, järjestöt</a:t>
          </a:r>
        </a:p>
      </dsp:txBody>
      <dsp:txXfrm>
        <a:off x="2438400" y="2557484"/>
        <a:ext cx="2844799" cy="780288"/>
      </dsp:txXfrm>
    </dsp:sp>
    <dsp:sp modelId="{EEE1E233-7930-4AC6-BBB8-CEABE4275C72}">
      <dsp:nvSpPr>
        <dsp:cNvPr id="0" name=""/>
        <dsp:cNvSpPr/>
      </dsp:nvSpPr>
      <dsp:spPr>
        <a:xfrm>
          <a:off x="2048256" y="3392085"/>
          <a:ext cx="780288" cy="78028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75BBDDB-751E-4434-A5B2-EFE4F0C31116}">
      <dsp:nvSpPr>
        <dsp:cNvPr id="0" name=""/>
        <dsp:cNvSpPr/>
      </dsp:nvSpPr>
      <dsp:spPr>
        <a:xfrm>
          <a:off x="2438400" y="3392085"/>
          <a:ext cx="5689599" cy="780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accent1">
                  <a:lumMod val="75000"/>
                </a:schemeClr>
              </a:solidFill>
            </a:rPr>
            <a:t>Seurakunnat</a:t>
          </a:r>
        </a:p>
      </dsp:txBody>
      <dsp:txXfrm>
        <a:off x="2438400" y="3392085"/>
        <a:ext cx="2844799" cy="780288"/>
      </dsp:txXfrm>
    </dsp:sp>
    <dsp:sp modelId="{841300A3-0143-4867-8198-D5B485930D5E}">
      <dsp:nvSpPr>
        <dsp:cNvPr id="0" name=""/>
        <dsp:cNvSpPr/>
      </dsp:nvSpPr>
      <dsp:spPr>
        <a:xfrm>
          <a:off x="5283200" y="270933"/>
          <a:ext cx="2844799" cy="7802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800" kern="1200" dirty="0">
              <a:solidFill>
                <a:schemeClr val="accent1">
                  <a:lumMod val="75000"/>
                </a:schemeClr>
              </a:solidFill>
            </a:rPr>
            <a:t>alueellinen</a:t>
          </a:r>
        </a:p>
      </dsp:txBody>
      <dsp:txXfrm>
        <a:off x="5283200" y="270933"/>
        <a:ext cx="2844799" cy="780288"/>
      </dsp:txXfrm>
    </dsp:sp>
    <dsp:sp modelId="{95A3DB27-A634-434C-8E5A-2A71E24F0377}">
      <dsp:nvSpPr>
        <dsp:cNvPr id="0" name=""/>
        <dsp:cNvSpPr/>
      </dsp:nvSpPr>
      <dsp:spPr>
        <a:xfrm>
          <a:off x="5283200" y="1051221"/>
          <a:ext cx="2844799" cy="78028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800" kern="1200" dirty="0">
              <a:solidFill>
                <a:schemeClr val="accent1">
                  <a:lumMod val="75000"/>
                </a:schemeClr>
              </a:solidFill>
            </a:rPr>
            <a:t>alueellinen</a:t>
          </a:r>
        </a:p>
      </dsp:txBody>
      <dsp:txXfrm>
        <a:off x="5283200" y="1051221"/>
        <a:ext cx="2844799" cy="780287"/>
      </dsp:txXfrm>
    </dsp:sp>
    <dsp:sp modelId="{9796ADAA-DE3B-4FF6-B51A-C3A6D34681D2}">
      <dsp:nvSpPr>
        <dsp:cNvPr id="0" name=""/>
        <dsp:cNvSpPr/>
      </dsp:nvSpPr>
      <dsp:spPr>
        <a:xfrm>
          <a:off x="5283200" y="1831509"/>
          <a:ext cx="2844799" cy="7802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3600" kern="1200"/>
        </a:p>
      </dsp:txBody>
      <dsp:txXfrm>
        <a:off x="5283200" y="1831509"/>
        <a:ext cx="2844799" cy="780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5166D394-8D28-560B-E826-7FC5EF3EE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CA9874-F138-1E67-853F-E86397A424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947F9-B39D-40BA-95B1-C01DB7F57BB8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EA1D262-51B9-B04E-BC4F-E8687E3B13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21C3FB2-70AA-14DE-88FB-D190F78A9C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F6CB5-1EE1-415B-8853-1F9D2914D5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893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16408-AA37-45A4-8815-75C7FB093F85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99EE0-6C40-4879-A7A8-82F86087CE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gradFill>
          <a:gsLst>
            <a:gs pos="0">
              <a:srgbClr val="00AEF2"/>
            </a:gs>
            <a:gs pos="100000">
              <a:srgbClr val="0067C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459F3B-CB18-0DC1-C21C-6B49A1A861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9C2DF9-5B6C-3FA7-D526-63213D435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97658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202D5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Alaotsikko tai tekijän nimi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5D382489-21BA-3CC1-91B0-CD39C2C297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43619" y="4939748"/>
            <a:ext cx="3304761" cy="115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406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E2DD75-312B-FD30-02FD-34A043CD1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548" y="365125"/>
            <a:ext cx="10300252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E4EA87-062B-A43C-146A-508E54FFF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3DB6CE5E-FCDE-5B07-25E1-DFD1BA00E121}"/>
              </a:ext>
            </a:extLst>
          </p:cNvPr>
          <p:cNvCxnSpPr>
            <a:cxnSpLocks/>
          </p:cNvCxnSpPr>
          <p:nvPr userDrawn="1"/>
        </p:nvCxnSpPr>
        <p:spPr>
          <a:xfrm>
            <a:off x="0" y="1348740"/>
            <a:ext cx="907774" cy="0"/>
          </a:xfrm>
          <a:prstGeom prst="line">
            <a:avLst/>
          </a:prstGeom>
          <a:ln w="50800">
            <a:solidFill>
              <a:srgbClr val="0067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Ryhmä 7">
            <a:extLst>
              <a:ext uri="{FF2B5EF4-FFF2-40B4-BE49-F238E27FC236}">
                <a16:creationId xmlns:a16="http://schemas.microsoft.com/office/drawing/2014/main" id="{DBBDE6E8-6485-9526-D428-3D73F06D3CF0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42D0D2F-0AC9-C2D4-BCBA-DB28648A62E5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>
              <a:extLst>
                <a:ext uri="{FF2B5EF4-FFF2-40B4-BE49-F238E27FC236}">
                  <a16:creationId xmlns:a16="http://schemas.microsoft.com/office/drawing/2014/main" id="{DD608DE6-3AD2-EF0D-C217-3E7E7B64C14A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FEA32C5E-ABA9-9991-0DB6-36FFC515720B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uva 11">
            <a:extLst>
              <a:ext uri="{FF2B5EF4-FFF2-40B4-BE49-F238E27FC236}">
                <a16:creationId xmlns:a16="http://schemas.microsoft.com/office/drawing/2014/main" id="{231D93A0-2429-FB26-5E85-9947C662DDBB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0021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1A792-D229-62DF-3208-C1F6FA1D8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9F9C45-53DB-84A4-26CD-8140D49A9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006FDD40-EDC2-28B9-8B2A-5DE8C428DCA1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A009A84B-287E-BB54-881D-2098177DAAE5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9" name="Suora yhdysviiva 8">
              <a:extLst>
                <a:ext uri="{FF2B5EF4-FFF2-40B4-BE49-F238E27FC236}">
                  <a16:creationId xmlns:a16="http://schemas.microsoft.com/office/drawing/2014/main" id="{5555DFFA-527B-0053-3629-07D9C4A64169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B622E92A-813D-2CC5-F5E8-6CEB4F449875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>
            <a:extLst>
              <a:ext uri="{FF2B5EF4-FFF2-40B4-BE49-F238E27FC236}">
                <a16:creationId xmlns:a16="http://schemas.microsoft.com/office/drawing/2014/main" id="{067CED8B-F2D1-7840-327C-4F0F34917B46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036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C82031-32AC-81A1-7B9E-6F3AFEC18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267544-FF13-244F-DBC1-66DC7A09A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122C5D75-1974-E2D6-E530-F240D8640252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4BF0CB82-EF50-06CA-12A3-282623242827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>
              <a:extLst>
                <a:ext uri="{FF2B5EF4-FFF2-40B4-BE49-F238E27FC236}">
                  <a16:creationId xmlns:a16="http://schemas.microsoft.com/office/drawing/2014/main" id="{E305749F-6F9D-EB2B-890B-F5F489618EBB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106B85A2-FE30-DACF-49F7-2962D6E76CE9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uva 11">
            <a:extLst>
              <a:ext uri="{FF2B5EF4-FFF2-40B4-BE49-F238E27FC236}">
                <a16:creationId xmlns:a16="http://schemas.microsoft.com/office/drawing/2014/main" id="{77539FC1-7AD6-4A9E-38FD-82BF0B705239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  <p:sp>
        <p:nvSpPr>
          <p:cNvPr id="14" name="Otsikko 1">
            <a:extLst>
              <a:ext uri="{FF2B5EF4-FFF2-40B4-BE49-F238E27FC236}">
                <a16:creationId xmlns:a16="http://schemas.microsoft.com/office/drawing/2014/main" id="{0B13804A-CFFE-FEFE-AD48-BAC5BA12D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548" y="365125"/>
            <a:ext cx="10300252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5D766507-DA51-6554-789B-3BFD42037B24}"/>
              </a:ext>
            </a:extLst>
          </p:cNvPr>
          <p:cNvCxnSpPr>
            <a:cxnSpLocks/>
          </p:cNvCxnSpPr>
          <p:nvPr userDrawn="1"/>
        </p:nvCxnSpPr>
        <p:spPr>
          <a:xfrm>
            <a:off x="0" y="1348740"/>
            <a:ext cx="907774" cy="0"/>
          </a:xfrm>
          <a:prstGeom prst="line">
            <a:avLst/>
          </a:prstGeom>
          <a:ln w="50800">
            <a:solidFill>
              <a:srgbClr val="0067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2409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7B5B07-5280-07E6-9E75-AA9F18B4D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528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C49E19-EBB3-A80D-B058-FAE4A8C6A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2576737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7AC2D1-DDB7-5981-BDE3-A63ED0ADA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7528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FB6FC50-0590-676B-6833-4F5227216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576737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10" name="Ryhmä 9">
            <a:extLst>
              <a:ext uri="{FF2B5EF4-FFF2-40B4-BE49-F238E27FC236}">
                <a16:creationId xmlns:a16="http://schemas.microsoft.com/office/drawing/2014/main" id="{36531C5A-DE3B-1A62-6306-7FC818E8C703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1B3CE1F1-0917-1056-5B13-5486B7FFF927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2" name="Suora yhdysviiva 11">
              <a:extLst>
                <a:ext uri="{FF2B5EF4-FFF2-40B4-BE49-F238E27FC236}">
                  <a16:creationId xmlns:a16="http://schemas.microsoft.com/office/drawing/2014/main" id="{B1452DED-3319-963C-A5A1-8E1B451D630A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9D6D3D24-9C36-EA54-5619-534EAD534573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Kuva 13">
            <a:extLst>
              <a:ext uri="{FF2B5EF4-FFF2-40B4-BE49-F238E27FC236}">
                <a16:creationId xmlns:a16="http://schemas.microsoft.com/office/drawing/2014/main" id="{D0C3AD01-D2F7-0612-4603-E28107302E91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  <p:sp>
        <p:nvSpPr>
          <p:cNvPr id="16" name="Otsikko 1">
            <a:extLst>
              <a:ext uri="{FF2B5EF4-FFF2-40B4-BE49-F238E27FC236}">
                <a16:creationId xmlns:a16="http://schemas.microsoft.com/office/drawing/2014/main" id="{EAC7732D-5AC1-5220-4D0E-9E3FC5E83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548" y="365125"/>
            <a:ext cx="10300252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27CEF0D5-476E-E76C-C29E-A8331E7BEB9E}"/>
              </a:ext>
            </a:extLst>
          </p:cNvPr>
          <p:cNvCxnSpPr>
            <a:cxnSpLocks/>
          </p:cNvCxnSpPr>
          <p:nvPr userDrawn="1"/>
        </p:nvCxnSpPr>
        <p:spPr>
          <a:xfrm>
            <a:off x="0" y="1348740"/>
            <a:ext cx="907774" cy="0"/>
          </a:xfrm>
          <a:prstGeom prst="line">
            <a:avLst/>
          </a:prstGeom>
          <a:ln w="50800">
            <a:solidFill>
              <a:srgbClr val="0067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087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>
            <a:extLst>
              <a:ext uri="{FF2B5EF4-FFF2-40B4-BE49-F238E27FC236}">
                <a16:creationId xmlns:a16="http://schemas.microsoft.com/office/drawing/2014/main" id="{EBD840AD-736E-67B3-E55F-20C29EB4BB98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096EC96-1C67-B757-721C-981452E698C0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8" name="Suora yhdysviiva 7">
              <a:extLst>
                <a:ext uri="{FF2B5EF4-FFF2-40B4-BE49-F238E27FC236}">
                  <a16:creationId xmlns:a16="http://schemas.microsoft.com/office/drawing/2014/main" id="{B1317744-4039-6C39-6941-43334E31B8AE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14ED7707-9060-DBC7-E487-03FE50445B85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83260D4A-31BC-AD81-0F99-CDF06FC9C36D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426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204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FFA093-A925-EBEF-9AF5-B1C4BF90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9C7DF7-35B6-B24E-C635-C2D7DC820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4851" y="457201"/>
            <a:ext cx="6758609" cy="5411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C6438C-04C0-EAB4-2B1A-4293CC300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85926503-A992-5327-5B56-9814465DEE1E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AB4A5044-3E68-A31F-C1A9-FFAC432D3A84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>
              <a:extLst>
                <a:ext uri="{FF2B5EF4-FFF2-40B4-BE49-F238E27FC236}">
                  <a16:creationId xmlns:a16="http://schemas.microsoft.com/office/drawing/2014/main" id="{2AC2C053-0D8B-EE14-7BE6-769B5470985D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767E69B7-BE14-1F5F-786C-4A9B6D57C6BE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uva 11">
            <a:extLst>
              <a:ext uri="{FF2B5EF4-FFF2-40B4-BE49-F238E27FC236}">
                <a16:creationId xmlns:a16="http://schemas.microsoft.com/office/drawing/2014/main" id="{162D8583-7A59-A7E4-4C4D-66A9E42BCC71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536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37C8D6-90C0-0EA1-9B57-AA579F298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2D029CB-7F46-454E-F4D0-795D888A2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74974" y="457200"/>
            <a:ext cx="6751983" cy="54117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7AE3AEC-6EC0-AE11-75E1-4D251207B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E04E165D-68F7-645E-2D6F-8E109EE7943B}"/>
              </a:ext>
            </a:extLst>
          </p:cNvPr>
          <p:cNvGrpSpPr/>
          <p:nvPr userDrawn="1"/>
        </p:nvGrpSpPr>
        <p:grpSpPr>
          <a:xfrm>
            <a:off x="0" y="6492241"/>
            <a:ext cx="12192000" cy="365759"/>
            <a:chOff x="0" y="6492240"/>
            <a:chExt cx="12192000" cy="365759"/>
          </a:xfrm>
          <a:gradFill>
            <a:gsLst>
              <a:gs pos="0">
                <a:srgbClr val="0067C7"/>
              </a:gs>
              <a:gs pos="100000">
                <a:srgbClr val="00AEF2"/>
              </a:gs>
            </a:gsLst>
            <a:lin ang="0" scaled="0"/>
          </a:gradFill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024624B9-CCEC-1BAF-71F9-7AA2C02862F7}"/>
                </a:ext>
              </a:extLst>
            </p:cNvPr>
            <p:cNvSpPr/>
            <p:nvPr/>
          </p:nvSpPr>
          <p:spPr>
            <a:xfrm>
              <a:off x="0" y="6507480"/>
              <a:ext cx="12192000" cy="3505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>
              <a:extLst>
                <a:ext uri="{FF2B5EF4-FFF2-40B4-BE49-F238E27FC236}">
                  <a16:creationId xmlns:a16="http://schemas.microsoft.com/office/drawing/2014/main" id="{B44CB426-BE7D-2605-9D44-5CA8B80B8317}"/>
                </a:ext>
              </a:extLst>
            </p:cNvPr>
            <p:cNvCxnSpPr/>
            <p:nvPr/>
          </p:nvCxnSpPr>
          <p:spPr>
            <a:xfrm>
              <a:off x="0" y="6492240"/>
              <a:ext cx="12192000" cy="0"/>
            </a:xfrm>
            <a:prstGeom prst="line">
              <a:avLst/>
            </a:prstGeom>
            <a:grpFill/>
            <a:ln w="508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61A240F0-012A-5464-D675-253D958E10E5}"/>
              </a:ext>
            </a:extLst>
          </p:cNvPr>
          <p:cNvCxnSpPr>
            <a:cxnSpLocks/>
          </p:cNvCxnSpPr>
          <p:nvPr userDrawn="1"/>
        </p:nvCxnSpPr>
        <p:spPr>
          <a:xfrm>
            <a:off x="0" y="6485853"/>
            <a:ext cx="12192000" cy="0"/>
          </a:xfrm>
          <a:prstGeom prst="line">
            <a:avLst/>
          </a:prstGeom>
          <a:ln w="50800">
            <a:gradFill>
              <a:gsLst>
                <a:gs pos="0">
                  <a:schemeClr val="bg1"/>
                </a:gs>
                <a:gs pos="100000">
                  <a:srgbClr val="00AEF2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uva 11">
            <a:extLst>
              <a:ext uri="{FF2B5EF4-FFF2-40B4-BE49-F238E27FC236}">
                <a16:creationId xmlns:a16="http://schemas.microsoft.com/office/drawing/2014/main" id="{361DC614-BCAD-6333-796C-31AA77D7605A}"/>
              </a:ext>
            </a:extLst>
          </p:cNvPr>
          <p:cNvPicPr/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86975" y="6062927"/>
            <a:ext cx="1949902" cy="68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61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8C18AD3-ADDA-44E6-A3CC-1237D3066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4C0175-5F56-BD63-544E-E3EAC2368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1113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rgbClr val="202D5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7C7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7C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7C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7C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7C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460D76-85B5-95F0-7F84-E5F073F6A0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/>
              <a:t> </a:t>
            </a:r>
            <a:r>
              <a:rPr lang="fi-FI" sz="5400" dirty="0"/>
              <a:t>IKÄIHMISTEN  HYVINVOINTISUUNNITELMA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6366D6-C01F-7363-DA08-4A06DFCF3A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4000" b="1" dirty="0">
                <a:solidFill>
                  <a:schemeClr val="bg1"/>
                </a:solidFill>
              </a:rPr>
              <a:t>2026-2028</a:t>
            </a:r>
          </a:p>
          <a:p>
            <a:r>
              <a:rPr lang="fi-FI" sz="4000" b="1" dirty="0">
                <a:solidFill>
                  <a:schemeClr val="bg1"/>
                </a:solidFill>
              </a:rPr>
              <a:t>”Arvokas vanhuus on ihmisoikeus”</a:t>
            </a:r>
          </a:p>
        </p:txBody>
      </p:sp>
    </p:spTree>
    <p:extLst>
      <p:ext uri="{BB962C8B-B14F-4D97-AF65-F5344CB8AC3E}">
        <p14:creationId xmlns:p14="http://schemas.microsoft.com/office/powerpoint/2010/main" val="38297342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786D80-885C-C78E-7E2C-CA3B74E4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606" y="153612"/>
            <a:ext cx="10300252" cy="13255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Taloudellinen hyvinvointi</a:t>
            </a:r>
            <a:br>
              <a:rPr lang="fi-FI" dirty="0"/>
            </a:br>
            <a:r>
              <a:rPr lang="fi-FI" sz="2200" b="0" i="0" dirty="0">
                <a:solidFill>
                  <a:schemeClr val="accent1">
                    <a:lumMod val="75000"/>
                  </a:schemeClr>
                </a:solidFill>
              </a:rPr>
              <a:t>Hattulalaisten iäkkäiden taloudellinen hyvinvointi on koko maan tilannetta paremmalla tasolla. (Tilanne 2024). </a:t>
            </a:r>
            <a:endParaRPr lang="fi-FI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7ADC48E8-F2C9-A7DD-CB67-1D7EB8D28A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619719"/>
              </p:ext>
            </p:extLst>
          </p:nvPr>
        </p:nvGraphicFramePr>
        <p:xfrm>
          <a:off x="974346" y="1583546"/>
          <a:ext cx="10142772" cy="400907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170860">
                  <a:extLst>
                    <a:ext uri="{9D8B030D-6E8A-4147-A177-3AD203B41FA5}">
                      <a16:colId xmlns:a16="http://schemas.microsoft.com/office/drawing/2014/main" val="3448029766"/>
                    </a:ext>
                  </a:extLst>
                </a:gridCol>
                <a:gridCol w="2985956">
                  <a:extLst>
                    <a:ext uri="{9D8B030D-6E8A-4147-A177-3AD203B41FA5}">
                      <a16:colId xmlns:a16="http://schemas.microsoft.com/office/drawing/2014/main" val="1201683447"/>
                    </a:ext>
                  </a:extLst>
                </a:gridCol>
                <a:gridCol w="2985956">
                  <a:extLst>
                    <a:ext uri="{9D8B030D-6E8A-4147-A177-3AD203B41FA5}">
                      <a16:colId xmlns:a16="http://schemas.microsoft.com/office/drawing/2014/main" val="2301655107"/>
                    </a:ext>
                  </a:extLst>
                </a:gridCol>
              </a:tblGrid>
              <a:tr h="15754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Taloudellista tilannetta kuvaava 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indikaattori (Hattula)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Osuus vastaavan 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ikäisestä väestöstä 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Hattulassa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Osuus vastaavan 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ikäisestä väestöstä 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koko maassa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123552"/>
                  </a:ext>
                </a:extLst>
              </a:tr>
              <a:tr h="65834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Täyttä kansaneläkettä saavien osuus yli 65-vuotiaista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1,0 %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1,6 %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599400"/>
                  </a:ext>
                </a:extLst>
              </a:tr>
              <a:tr h="1116909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Eläkkeensaajan asumistukea saavien osuus asuntokunnista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4,3 %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7,1 %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001489"/>
                  </a:ext>
                </a:extLst>
              </a:tr>
              <a:tr h="65834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Toimeentulotukea saavien osuus yli 65-vuotiasta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0,8 %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1,3 %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744129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40D08C10-5A50-8E80-7E07-6B095C49DC91}"/>
              </a:ext>
            </a:extLst>
          </p:cNvPr>
          <p:cNvSpPr txBox="1"/>
          <p:nvPr/>
        </p:nvSpPr>
        <p:spPr>
          <a:xfrm>
            <a:off x="974346" y="6073894"/>
            <a:ext cx="61112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dirty="0">
                <a:solidFill>
                  <a:schemeClr val="accent1">
                    <a:lumMod val="75000"/>
                  </a:schemeClr>
                </a:solidFill>
              </a:rPr>
              <a:t>https://sotkanet.fi/sotkanet/fi/index</a:t>
            </a:r>
          </a:p>
        </p:txBody>
      </p:sp>
    </p:spTree>
    <p:extLst>
      <p:ext uri="{BB962C8B-B14F-4D97-AF65-F5344CB8AC3E}">
        <p14:creationId xmlns:p14="http://schemas.microsoft.com/office/powerpoint/2010/main" val="29418100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9AD4-9282-8E46-B1C7-1977F348F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920" y="1070285"/>
            <a:ext cx="10300252" cy="1325563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Hyvinvointikyselyn tulokset, Hattulan oma</a:t>
            </a:r>
            <a:br>
              <a:rPr lang="fi-FI" dirty="0"/>
            </a:br>
            <a:br>
              <a:rPr lang="fi-FI" dirty="0"/>
            </a:br>
            <a:r>
              <a:rPr lang="fi-FI" sz="2200" b="0" i="0" dirty="0">
                <a:solidFill>
                  <a:schemeClr val="accent1">
                    <a:lumMod val="75000"/>
                  </a:schemeClr>
                </a:solidFill>
              </a:rPr>
              <a:t>Kyselyyn vastasi 2023 97 yli 65-vuotiasta ja 2025 65 yli 65-vuotiasta. Suurin osa (81 %) vastanneista oli naisia.</a:t>
            </a:r>
            <a:br>
              <a:rPr lang="fi-FI" sz="2200" b="0" i="0" dirty="0">
                <a:solidFill>
                  <a:schemeClr val="accent1">
                    <a:lumMod val="75000"/>
                  </a:schemeClr>
                </a:solidFill>
              </a:rPr>
            </a:br>
            <a:endParaRPr lang="fi-FI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D0205EC-8C32-97D6-E3B2-ADAD268178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328989"/>
              </p:ext>
            </p:extLst>
          </p:nvPr>
        </p:nvGraphicFramePr>
        <p:xfrm>
          <a:off x="1137920" y="2172062"/>
          <a:ext cx="10215880" cy="404116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867427">
                  <a:extLst>
                    <a:ext uri="{9D8B030D-6E8A-4147-A177-3AD203B41FA5}">
                      <a16:colId xmlns:a16="http://schemas.microsoft.com/office/drawing/2014/main" val="2187067036"/>
                    </a:ext>
                  </a:extLst>
                </a:gridCol>
                <a:gridCol w="1751737">
                  <a:extLst>
                    <a:ext uri="{9D8B030D-6E8A-4147-A177-3AD203B41FA5}">
                      <a16:colId xmlns:a16="http://schemas.microsoft.com/office/drawing/2014/main" val="3493905518"/>
                    </a:ext>
                  </a:extLst>
                </a:gridCol>
                <a:gridCol w="1596716">
                  <a:extLst>
                    <a:ext uri="{9D8B030D-6E8A-4147-A177-3AD203B41FA5}">
                      <a16:colId xmlns:a16="http://schemas.microsoft.com/office/drawing/2014/main" val="3598912471"/>
                    </a:ext>
                  </a:extLst>
                </a:gridCol>
              </a:tblGrid>
              <a:tr h="67902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Indikaattori (Hattula)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2023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2025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013450"/>
                  </a:ext>
                </a:extLst>
              </a:tr>
              <a:tr h="67902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Toimintarajoitteisten osuus, fyysinen rajoite / muu rajoite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18,6 % / 1 %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9,2 % / -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515881"/>
                  </a:ext>
                </a:extLst>
              </a:tr>
              <a:tr h="67902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Elämänlaatu, keskiarvo (1-5) / elämänlaatunsa huonoksi kokevien osuus (pistemäärä &lt; 3)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3,9 % / 10 %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3,7 / 7,7 %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450637"/>
                  </a:ext>
                </a:extLst>
              </a:tr>
              <a:tr h="67902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Osallisuusindikaattori, keskiarvo (0–100) / heikko osallisuuden kokemus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74 / 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75 / 4 %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280809"/>
                  </a:ext>
                </a:extLst>
              </a:tr>
              <a:tr h="67902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Olonsa vähintään kohtuullisen turvalliseksi tuntevien osuus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98 %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97 %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858564"/>
                  </a:ext>
                </a:extLst>
              </a:tr>
              <a:tr h="64603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Melko usein tai jatkuvasti yksinäisyyttä kokevien osuus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11,3 %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7,7 %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519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3527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1234DE01-672A-E4D9-910B-D7B9C94AE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293422"/>
              </p:ext>
            </p:extLst>
          </p:nvPr>
        </p:nvGraphicFramePr>
        <p:xfrm>
          <a:off x="924560" y="699920"/>
          <a:ext cx="10302239" cy="543625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568643">
                  <a:extLst>
                    <a:ext uri="{9D8B030D-6E8A-4147-A177-3AD203B41FA5}">
                      <a16:colId xmlns:a16="http://schemas.microsoft.com/office/drawing/2014/main" val="1294328345"/>
                    </a:ext>
                  </a:extLst>
                </a:gridCol>
                <a:gridCol w="1127609">
                  <a:extLst>
                    <a:ext uri="{9D8B030D-6E8A-4147-A177-3AD203B41FA5}">
                      <a16:colId xmlns:a16="http://schemas.microsoft.com/office/drawing/2014/main" val="1772234193"/>
                    </a:ext>
                  </a:extLst>
                </a:gridCol>
                <a:gridCol w="1605987">
                  <a:extLst>
                    <a:ext uri="{9D8B030D-6E8A-4147-A177-3AD203B41FA5}">
                      <a16:colId xmlns:a16="http://schemas.microsoft.com/office/drawing/2014/main" val="3523959050"/>
                    </a:ext>
                  </a:extLst>
                </a:gridCol>
              </a:tblGrid>
              <a:tr h="42561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Indikaattori (Hattula)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2023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2025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123263335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Riittävästi nukkuvien osuus (&gt; 7 h / vrk)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60,8 %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47,7 %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844544374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Liikuntasuosituksen täyttävien osuus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30,9 %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38,4 %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230222038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Hedelmiä ja marjoja päivittäin syövät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62,9 %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64,6 %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815529062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Vihanneksia päivittäin syövät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27,8 %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38,5 %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3545328538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Vähintään neljä kertaa viikossa makeita herkkuja syövät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35,1 %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29,2 %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201814970"/>
                  </a:ext>
                </a:extLst>
              </a:tr>
              <a:tr h="6003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Vähintään neljä kertaa viikossa suolaisia tai rasvaisia herkkuja ja ruokia syövät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11,3 %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10,8 %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648139101"/>
                  </a:ext>
                </a:extLst>
              </a:tr>
              <a:tr h="42561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Vähintään neljä kertaa viikossa sokeroituja virvoitusjuomia juovat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3,1 %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668559408"/>
                  </a:ext>
                </a:extLst>
              </a:tr>
              <a:tr h="42561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Nauttii alkoholia enemmän kuin 7 annosta viikossa (kohtalainen riski)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830478239"/>
                  </a:ext>
                </a:extLst>
              </a:tr>
              <a:tr h="42561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Päivittäin tupakoivien osuus (tupakka, sähkötupakka, sikari, piippu)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8,2 %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6,1 %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339447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887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C756F522-704E-2FC4-13D4-1F6353D10A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319471"/>
              </p:ext>
            </p:extLst>
          </p:nvPr>
        </p:nvGraphicFramePr>
        <p:xfrm>
          <a:off x="934720" y="1422400"/>
          <a:ext cx="10251439" cy="38404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197129">
                  <a:extLst>
                    <a:ext uri="{9D8B030D-6E8A-4147-A177-3AD203B41FA5}">
                      <a16:colId xmlns:a16="http://schemas.microsoft.com/office/drawing/2014/main" val="66105721"/>
                    </a:ext>
                  </a:extLst>
                </a:gridCol>
                <a:gridCol w="1527155">
                  <a:extLst>
                    <a:ext uri="{9D8B030D-6E8A-4147-A177-3AD203B41FA5}">
                      <a16:colId xmlns:a16="http://schemas.microsoft.com/office/drawing/2014/main" val="3122507310"/>
                    </a:ext>
                  </a:extLst>
                </a:gridCol>
                <a:gridCol w="1527155">
                  <a:extLst>
                    <a:ext uri="{9D8B030D-6E8A-4147-A177-3AD203B41FA5}">
                      <a16:colId xmlns:a16="http://schemas.microsoft.com/office/drawing/2014/main" val="1063060172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Indikaattori (Hattula)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2023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2025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798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Melko usein tai jatkuvasti vaikeuksia digilaitteiden käytössä kokevien osuus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18,6 %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13,9 %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581523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Vähintään kohtuullisesti mahdollisuuksia vapaa-ajan toimintaan omaavien osuus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89,7 %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86,2 %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624068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Riittämättömästi tukea saaneiden osuus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33,7 %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16,9 %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94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569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5C24356-F6A1-29A8-1E5A-8CD2CFE621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376162"/>
              </p:ext>
            </p:extLst>
          </p:nvPr>
        </p:nvGraphicFramePr>
        <p:xfrm>
          <a:off x="807971" y="536469"/>
          <a:ext cx="10403840" cy="56136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131962">
                  <a:extLst>
                    <a:ext uri="{9D8B030D-6E8A-4147-A177-3AD203B41FA5}">
                      <a16:colId xmlns:a16="http://schemas.microsoft.com/office/drawing/2014/main" val="3105584109"/>
                    </a:ext>
                  </a:extLst>
                </a:gridCol>
                <a:gridCol w="2017714">
                  <a:extLst>
                    <a:ext uri="{9D8B030D-6E8A-4147-A177-3AD203B41FA5}">
                      <a16:colId xmlns:a16="http://schemas.microsoft.com/office/drawing/2014/main" val="3820801545"/>
                    </a:ext>
                  </a:extLst>
                </a:gridCol>
                <a:gridCol w="2254164">
                  <a:extLst>
                    <a:ext uri="{9D8B030D-6E8A-4147-A177-3AD203B41FA5}">
                      <a16:colId xmlns:a16="http://schemas.microsoft.com/office/drawing/2014/main" val="1206943131"/>
                    </a:ext>
                  </a:extLst>
                </a:gridCol>
              </a:tblGrid>
              <a:tr h="29516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/>
                          </a:solidFill>
                          <a:effectLst/>
                        </a:rPr>
                        <a:t>Indikaattori (Hattula)</a:t>
                      </a:r>
                      <a:r>
                        <a:rPr lang="fi-FI" sz="2000" b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/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/>
                          </a:solidFill>
                          <a:effectLst/>
                        </a:rPr>
                        <a:t>2023</a:t>
                      </a:r>
                      <a:r>
                        <a:rPr lang="fi-FI" sz="2000" b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/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/>
                          </a:solidFill>
                          <a:effectLst/>
                        </a:rPr>
                        <a:t>2025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/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993823632"/>
                  </a:ext>
                </a:extLst>
              </a:tr>
              <a:tr h="77559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Osallistuu kulttuuriesityksiin vähintään muutaman kerran vuodessa / kerran kuukaudessa tai useammin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70,1 % / 14,4 %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84,6 % / 13,8 %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159282909"/>
                  </a:ext>
                </a:extLst>
              </a:tr>
              <a:tr h="77559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Vierailee kulttuurilaitoksissa vähintään muutaman kerran vuodessa / kerran kuukaudessa tai useammin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58,8 % / 5,2 %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70,8 % / 4,6 %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538715571"/>
                  </a:ext>
                </a:extLst>
              </a:tr>
              <a:tr h="77559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Vierailee kirjastossa vähintään muutaman kerran vuodessa / kerran kuukaudessa tai useammin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82,5 % / 38,2 %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80 % / 44,6 %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3139944268"/>
                  </a:ext>
                </a:extLst>
              </a:tr>
              <a:tr h="42588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Musiikin harrastaminen vähintään kuukausittain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14,4 %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13,8 %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4011465246"/>
                  </a:ext>
                </a:extLst>
              </a:tr>
              <a:tr h="42588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Kuvataiteen harrastaminen vähintään kuukausittain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11,3 %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4,6 %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629630993"/>
                  </a:ext>
                </a:extLst>
              </a:tr>
              <a:tr h="600739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Teatterin ja esittävän taiteen harrastaminen vähintään kuukausittain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6,2 %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4,6 %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878624263"/>
                  </a:ext>
                </a:extLst>
              </a:tr>
              <a:tr h="42588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Tanssin harrastaminen vähintään kuukausittain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10,3 %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12,3 %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2726884403"/>
                  </a:ext>
                </a:extLst>
              </a:tr>
              <a:tr h="42588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Lukeminen vähintään kuukausittain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82,5 %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84,7 %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3881797677"/>
                  </a:ext>
                </a:extLst>
              </a:tr>
              <a:tr h="42588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Kädentaitojen harrastaminen vähintään kuukausittain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69,1 %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72,3 %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803" marR="68803" marT="34402" marB="34402"/>
                </a:tc>
                <a:extLst>
                  <a:ext uri="{0D108BD9-81ED-4DB2-BD59-A6C34878D82A}">
                    <a16:rowId xmlns:a16="http://schemas.microsoft.com/office/drawing/2014/main" val="1539518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954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7F9BB5-5EF1-4EAC-F92F-48159458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098" y="-189706"/>
            <a:ext cx="10300252" cy="1325563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Mitä Hattulassa jo tehdään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AF45A73F-73E4-3B9E-79D7-47BC95B99D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436062"/>
              </p:ext>
            </p:extLst>
          </p:nvPr>
        </p:nvGraphicFramePr>
        <p:xfrm>
          <a:off x="167640" y="1422399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124B638D-5D77-FD02-3D82-6FCE536F6596}"/>
              </a:ext>
            </a:extLst>
          </p:cNvPr>
          <p:cNvSpPr/>
          <p:nvPr/>
        </p:nvSpPr>
        <p:spPr>
          <a:xfrm>
            <a:off x="7741920" y="1582738"/>
            <a:ext cx="2032000" cy="95504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Tapahtumakalenteri, kevät ja syksy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ED1604F6-E3DA-9A5F-339B-30C9FF220434}"/>
              </a:ext>
            </a:extLst>
          </p:cNvPr>
          <p:cNvSpPr/>
          <p:nvPr/>
        </p:nvSpPr>
        <p:spPr>
          <a:xfrm>
            <a:off x="431800" y="1519556"/>
            <a:ext cx="2509520" cy="10182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Yhdistykset, järjestöt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99EF1C0B-FAB9-2758-7E4F-78988D28182F}"/>
              </a:ext>
            </a:extLst>
          </p:cNvPr>
          <p:cNvSpPr/>
          <p:nvPr/>
        </p:nvSpPr>
        <p:spPr>
          <a:xfrm>
            <a:off x="7426960" y="4114799"/>
            <a:ext cx="2235200" cy="65024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Seniorilukkari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308BBE9-8908-5C0A-A6B6-36CC0D2A241B}"/>
              </a:ext>
            </a:extLst>
          </p:cNvPr>
          <p:cNvSpPr/>
          <p:nvPr/>
        </p:nvSpPr>
        <p:spPr>
          <a:xfrm>
            <a:off x="7208520" y="5140958"/>
            <a:ext cx="2357120" cy="5283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Kuntosalit, </a:t>
            </a:r>
            <a:r>
              <a:rPr lang="fi-FI" sz="1200"/>
              <a:t>maksuttomat vuorot</a:t>
            </a:r>
            <a:endParaRPr lang="fi-FI" sz="1200" dirty="0"/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19BAECD6-653B-05EC-9B7D-32D5EB2F1EA9}"/>
              </a:ext>
            </a:extLst>
          </p:cNvPr>
          <p:cNvSpPr/>
          <p:nvPr/>
        </p:nvSpPr>
        <p:spPr>
          <a:xfrm>
            <a:off x="670560" y="2987040"/>
            <a:ext cx="1981200" cy="904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/>
              <a:t>Kotikirjastokäyn-nit</a:t>
            </a:r>
            <a:endParaRPr lang="fi-FI" sz="1200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9657F3C3-E3B6-598E-7808-386B5DF81BBB}"/>
              </a:ext>
            </a:extLst>
          </p:cNvPr>
          <p:cNvSpPr/>
          <p:nvPr/>
        </p:nvSpPr>
        <p:spPr>
          <a:xfrm>
            <a:off x="670560" y="4348480"/>
            <a:ext cx="1859280" cy="9899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Tapahtumat, konsertit, seniorivisat, yhteislaulut</a:t>
            </a:r>
          </a:p>
        </p:txBody>
      </p: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3485C7E5-06AB-1E2D-DE87-7C2D1B0C7D1C}"/>
              </a:ext>
            </a:extLst>
          </p:cNvPr>
          <p:cNvCxnSpPr/>
          <p:nvPr/>
        </p:nvCxnSpPr>
        <p:spPr>
          <a:xfrm flipH="1" flipV="1">
            <a:off x="2651760" y="3728720"/>
            <a:ext cx="1188720" cy="1107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nuoliyhdysviiva 14">
            <a:extLst>
              <a:ext uri="{FF2B5EF4-FFF2-40B4-BE49-F238E27FC236}">
                <a16:creationId xmlns:a16="http://schemas.microsoft.com/office/drawing/2014/main" id="{AA64BEC8-0B5B-E780-79CD-CFE7FAA7C2B9}"/>
              </a:ext>
            </a:extLst>
          </p:cNvPr>
          <p:cNvCxnSpPr/>
          <p:nvPr/>
        </p:nvCxnSpPr>
        <p:spPr>
          <a:xfrm flipH="1" flipV="1">
            <a:off x="2651760" y="4937760"/>
            <a:ext cx="1076960" cy="234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478ADB3E-DED1-5E69-5FCE-E5A610ED733E}"/>
              </a:ext>
            </a:extLst>
          </p:cNvPr>
          <p:cNvCxnSpPr/>
          <p:nvPr/>
        </p:nvCxnSpPr>
        <p:spPr>
          <a:xfrm flipV="1">
            <a:off x="6766560" y="4460240"/>
            <a:ext cx="558800" cy="304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85C9BD4B-3E25-06CA-5B74-0BBF47D4E3D5}"/>
              </a:ext>
            </a:extLst>
          </p:cNvPr>
          <p:cNvCxnSpPr/>
          <p:nvPr/>
        </p:nvCxnSpPr>
        <p:spPr>
          <a:xfrm>
            <a:off x="6908800" y="5435600"/>
            <a:ext cx="203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A04E6691-6F46-A227-AB90-D850EDC2E71C}"/>
              </a:ext>
            </a:extLst>
          </p:cNvPr>
          <p:cNvSpPr/>
          <p:nvPr/>
        </p:nvSpPr>
        <p:spPr>
          <a:xfrm>
            <a:off x="8971280" y="2748280"/>
            <a:ext cx="171196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Uimaliput kompensoi-</a:t>
            </a:r>
            <a:r>
              <a:rPr lang="fi-FI" sz="1100" dirty="0" err="1"/>
              <a:t>tuun</a:t>
            </a:r>
            <a:r>
              <a:rPr lang="fi-FI" sz="1100" dirty="0"/>
              <a:t> hintaan</a:t>
            </a:r>
          </a:p>
        </p:txBody>
      </p:sp>
      <p:cxnSp>
        <p:nvCxnSpPr>
          <p:cNvPr id="16" name="Yhdistin: Kaareva 15">
            <a:extLst>
              <a:ext uri="{FF2B5EF4-FFF2-40B4-BE49-F238E27FC236}">
                <a16:creationId xmlns:a16="http://schemas.microsoft.com/office/drawing/2014/main" id="{EAA12C7E-22CE-D41C-0DE1-9C721970FE90}"/>
              </a:ext>
            </a:extLst>
          </p:cNvPr>
          <p:cNvCxnSpPr/>
          <p:nvPr/>
        </p:nvCxnSpPr>
        <p:spPr>
          <a:xfrm flipV="1">
            <a:off x="6766560" y="3068320"/>
            <a:ext cx="2204720" cy="1544319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i 17">
            <a:extLst>
              <a:ext uri="{FF2B5EF4-FFF2-40B4-BE49-F238E27FC236}">
                <a16:creationId xmlns:a16="http://schemas.microsoft.com/office/drawing/2014/main" id="{62C1EBAC-71C1-137E-643F-604C6A242943}"/>
              </a:ext>
            </a:extLst>
          </p:cNvPr>
          <p:cNvSpPr/>
          <p:nvPr/>
        </p:nvSpPr>
        <p:spPr>
          <a:xfrm>
            <a:off x="10099040" y="3759516"/>
            <a:ext cx="1905000" cy="17573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Omaishoitajien uimaliput ja kuntosalietu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75157D2E-2730-6EC7-3FB4-EE8D97657247}"/>
              </a:ext>
            </a:extLst>
          </p:cNvPr>
          <p:cNvSpPr/>
          <p:nvPr/>
        </p:nvSpPr>
        <p:spPr>
          <a:xfrm>
            <a:off x="4441530" y="5791844"/>
            <a:ext cx="1674891" cy="46347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/>
              <a:t>Hävikkiruo-kailu</a:t>
            </a:r>
            <a:r>
              <a:rPr lang="fi-FI" sz="1200" dirty="0"/>
              <a:t> kouluilla</a:t>
            </a:r>
          </a:p>
        </p:txBody>
      </p: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49715E48-E95E-9911-F0CC-350519E52885}"/>
              </a:ext>
            </a:extLst>
          </p:cNvPr>
          <p:cNvCxnSpPr/>
          <p:nvPr/>
        </p:nvCxnSpPr>
        <p:spPr>
          <a:xfrm>
            <a:off x="5278975" y="4348480"/>
            <a:ext cx="0" cy="1320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>
            <a:extLst>
              <a:ext uri="{FF2B5EF4-FFF2-40B4-BE49-F238E27FC236}">
                <a16:creationId xmlns:a16="http://schemas.microsoft.com/office/drawing/2014/main" id="{A91E6DC2-02C7-1B06-5D9E-36C3F64DF124}"/>
              </a:ext>
            </a:extLst>
          </p:cNvPr>
          <p:cNvCxnSpPr/>
          <p:nvPr/>
        </p:nvCxnSpPr>
        <p:spPr>
          <a:xfrm flipH="1" flipV="1">
            <a:off x="3078178" y="1973655"/>
            <a:ext cx="2082297" cy="1167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>
            <a:extLst>
              <a:ext uri="{FF2B5EF4-FFF2-40B4-BE49-F238E27FC236}">
                <a16:creationId xmlns:a16="http://schemas.microsoft.com/office/drawing/2014/main" id="{EBDA3791-7355-6A35-7971-16851BD5C878}"/>
              </a:ext>
            </a:extLst>
          </p:cNvPr>
          <p:cNvCxnSpPr/>
          <p:nvPr/>
        </p:nvCxnSpPr>
        <p:spPr>
          <a:xfrm>
            <a:off x="6908800" y="5006566"/>
            <a:ext cx="319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B5DC74DA-4F8D-ADFA-A172-448733A29496}"/>
              </a:ext>
            </a:extLst>
          </p:cNvPr>
          <p:cNvCxnSpPr/>
          <p:nvPr/>
        </p:nvCxnSpPr>
        <p:spPr>
          <a:xfrm flipV="1">
            <a:off x="5468293" y="1801036"/>
            <a:ext cx="2273627" cy="1311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4840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57F207-B95B-E1B4-FDBC-47E08333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0" dirty="0">
                <a:solidFill>
                  <a:schemeClr val="accent1">
                    <a:lumMod val="75000"/>
                  </a:schemeClr>
                </a:solidFill>
              </a:rPr>
              <a:t>Asuminen, kaavoitus ja esteetön ympäristö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4898F9-8826-F214-B595-0C654731F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Kunta jatkaa monipuolisten liikunta- ja muiden vapaa-aikapalvelujen kehittämistä eri ikäisten kuntalaisten tarpeet huomioon ottaen. Luonnossa liikkumiseen on hyvät mahdollisuudet ympäri vuoden joka puolella kuntaa. Lähiliikuntapaikkoja kehitetään ja tarjotaan myös ikäihmisten käyttöön. </a:t>
            </a:r>
          </a:p>
          <a:p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Kaikki julkiset rakennukset rakennetaan esteettömyys huomioiden. Myös korjausrakentamisen yhteydessä esteettömyys on päivitettävä nykysäädösten tasolle, jos se suinkin on rakenteellisesti mahdollista.</a:t>
            </a:r>
          </a:p>
        </p:txBody>
      </p:sp>
    </p:spTree>
    <p:extLst>
      <p:ext uri="{BB962C8B-B14F-4D97-AF65-F5344CB8AC3E}">
        <p14:creationId xmlns:p14="http://schemas.microsoft.com/office/powerpoint/2010/main" val="1972365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CBA19C-7BC9-4FE3-67BF-9B2928FBE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88" y="-396875"/>
            <a:ext cx="10300252" cy="1325563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Kumppanuudet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D8001ABC-DA9B-491A-2378-B03E3D2B93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1502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A4B40765-99AE-15B0-53AC-4932C4C07F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57992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59001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58D9A2-C1BE-E5F2-3D67-168A3ED2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0" dirty="0">
                <a:solidFill>
                  <a:schemeClr val="accent1">
                    <a:lumMod val="75000"/>
                  </a:schemeClr>
                </a:solidFill>
              </a:rPr>
              <a:t>HYVINVOINTISUUNNITELMAN TOTEUTUS, SEURANTA JA ARVIOINTI 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F7EB33-1EBB-8DFB-10FF-46216C2FB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fontAlgn="base"/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Tähän ikääntyneiden väestön hyvinvointiin keskittyvään suunnitelmaan on nostettu kehittämistarpeet, jotka täydentävät koko kunnan hyvinvointisuunnitelman tavoitteita ja toimenpiteitä. </a:t>
            </a:r>
          </a:p>
          <a:p>
            <a:pPr fontAlgn="base"/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Ikäihmisten hyvinvointisuunnitelmasta nousevat tarpeet ja kehittämistoimenpiteet liitetään osaksi kunnan laajaa hyvinvointisuunnitelmaa. </a:t>
            </a:r>
          </a:p>
          <a:p>
            <a:pPr fontAlgn="base"/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Ikäihmisten hyvinvointisuunnitelman seuranta toteutuu osana laajan hyvinvointisuunnitelman seurantaa vuosittaisten hyvinvointiraporttien kautta.   </a:t>
            </a:r>
          </a:p>
          <a:p>
            <a:pPr fontAlgn="base"/>
            <a:endParaRPr lang="fi-FI" sz="2000" dirty="0"/>
          </a:p>
          <a:p>
            <a:pPr marL="0" indent="0" fontAlgn="base">
              <a:buNone/>
            </a:pPr>
            <a:r>
              <a:rPr lang="fi-FI" dirty="0"/>
              <a:t> 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14101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6140FCE4-A77E-B1F9-F51A-A22366A6E4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297326"/>
              </p:ext>
            </p:extLst>
          </p:nvPr>
        </p:nvGraphicFramePr>
        <p:xfrm>
          <a:off x="838200" y="0"/>
          <a:ext cx="10515600" cy="605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49811670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651138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9776279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6501762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6097158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31246405"/>
                    </a:ext>
                  </a:extLst>
                </a:gridCol>
              </a:tblGrid>
              <a:tr h="1273176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240757"/>
                  </a:ext>
                </a:extLst>
              </a:tr>
              <a:tr h="54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Erityisryhmien hyvinvoinnin parantaminen</a:t>
                      </a:r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Soveltavan liikunnan edistäminen.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Erityisryhmien liikuntaetujen laajentaminen.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Vapaa-aika ja kulttuuriluotsitoiminnan käynnistäminen.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Edistetään soveltavaa liikuntaa laaditun suunnitelman mukaisesti (esim. yhteistyön mahdollisuudet Hämeenlinnan kanssa, kokeilut ohjatuista ryhmistä, esteettömät luontoreitit).</a:t>
                      </a:r>
                      <a:r>
                        <a:rPr lang="fi-FI" sz="1100" b="1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Laajennetaan erityisryhmille suunnattuja </a:t>
                      </a:r>
                      <a:r>
                        <a:rPr lang="fi-FI" sz="1100" b="0" i="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liikuntaetu-ja</a:t>
                      </a: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(mm. omaishoitajien ja vähävaraisten henkilöiden etujen laajentaminen).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Käynnistetään kokeilu vapaa-aika ja kulttuuriluotsi-toiminnasta yhteistyössä järjestöjen kanssa. (erityishuomiona toimintaan kuuluvat laitosvierailut).</a:t>
                      </a:r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2027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2027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Suunnitelma on toteutunut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Suunnitelma ei ole toteutunut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Liikuntaedut on laajennettu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laajentunut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Kokeilu on käynnistynyt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käynnistynyt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Hyvinvointikoordinaat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-tori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Liikuntapäällikkö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yhteisökoordinaattori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757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801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FD9F3CA-0337-0B8C-235B-E9E31C5AE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/>
          <a:p>
            <a:r>
              <a:rPr lang="fi-FI" dirty="0">
                <a:solidFill>
                  <a:schemeClr val="accent2"/>
                </a:solidFill>
              </a:rPr>
              <a:t>SISÄLLYS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03F6A0-998A-13E9-455B-EF338980F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</p:txBody>
      </p:sp>
      <p:graphicFrame>
        <p:nvGraphicFramePr>
          <p:cNvPr id="8" name="Sisällön paikkamerkki 1">
            <a:extLst>
              <a:ext uri="{FF2B5EF4-FFF2-40B4-BE49-F238E27FC236}">
                <a16:creationId xmlns:a16="http://schemas.microsoft.com/office/drawing/2014/main" id="{C4280DD4-155B-69D5-6672-B435094FB9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685407"/>
              </p:ext>
            </p:extLst>
          </p:nvPr>
        </p:nvGraphicFramePr>
        <p:xfrm>
          <a:off x="3302677" y="339506"/>
          <a:ext cx="6758609" cy="5411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42661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D006F1C9-B9CE-772D-33DA-8851E62E4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086065"/>
              </p:ext>
            </p:extLst>
          </p:nvPr>
        </p:nvGraphicFramePr>
        <p:xfrm>
          <a:off x="942013" y="1366816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652">
                  <a:extLst>
                    <a:ext uri="{9D8B030D-6E8A-4147-A177-3AD203B41FA5}">
                      <a16:colId xmlns:a16="http://schemas.microsoft.com/office/drawing/2014/main" val="791539876"/>
                    </a:ext>
                  </a:extLst>
                </a:gridCol>
                <a:gridCol w="1794548">
                  <a:extLst>
                    <a:ext uri="{9D8B030D-6E8A-4147-A177-3AD203B41FA5}">
                      <a16:colId xmlns:a16="http://schemas.microsoft.com/office/drawing/2014/main" val="342945702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5856338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865728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905064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762109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56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Erityisryhmien hyvinvoinnin parantaminen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Esteettömyyskartoituk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-sen tekeminen; </a:t>
                      </a: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Juteinitalo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.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Kuvapankin kehittäminen.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Toteutetaan esteettömyyskartoitus </a:t>
                      </a:r>
                      <a:r>
                        <a:rPr lang="fi-FI" sz="1100" b="0" i="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Juteinitalossa</a:t>
                      </a: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Kehitetään kuvapankkia siten, että erilaiset ihmiset näkyvät kunnan viestinnässä.</a:t>
                      </a:r>
                      <a:endParaRPr lang="fi-FI" sz="18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2027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Esteettömyyskartoitus on tehty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tehty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Kuvapankkia on kehitetty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kehitetty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Kiinteistöpäällikkö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Viestintävastaava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08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531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497EDE0-776E-75B8-9F9F-F9B4264DAC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70046"/>
              </p:ext>
            </p:extLst>
          </p:nvPr>
        </p:nvGraphicFramePr>
        <p:xfrm>
          <a:off x="822960" y="182880"/>
          <a:ext cx="10530840" cy="548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615">
                  <a:extLst>
                    <a:ext uri="{9D8B030D-6E8A-4147-A177-3AD203B41FA5}">
                      <a16:colId xmlns:a16="http://schemas.microsoft.com/office/drawing/2014/main" val="3120045140"/>
                    </a:ext>
                  </a:extLst>
                </a:gridCol>
                <a:gridCol w="1616825">
                  <a:extLst>
                    <a:ext uri="{9D8B030D-6E8A-4147-A177-3AD203B41FA5}">
                      <a16:colId xmlns:a16="http://schemas.microsoft.com/office/drawing/2014/main" val="7801580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914885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87692869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3478654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65819198"/>
                    </a:ext>
                  </a:extLst>
                </a:gridCol>
              </a:tblGrid>
              <a:tr h="1351280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912321"/>
                  </a:ext>
                </a:extLst>
              </a:tr>
              <a:tr h="968641">
                <a:tc>
                  <a:txBody>
                    <a:bodyPr/>
                    <a:lstStyle/>
                    <a:p>
                      <a:r>
                        <a:rPr lang="fi-FI" sz="14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Turvallisen elinympäristön vahvistaminen</a:t>
                      </a:r>
                      <a:endParaRPr lang="fi-FI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Turvallisuuden vahvistaminen.</a:t>
                      </a: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Lisätään penkkejä kävelyreittien varrelle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Järjestetään tietoiskuja lähisuhdeväkivallasta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Järjestetään turvallisuusseminaari ”Perjantai 13.päivä”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Jaetaan hyvinvointialueen tuottamaa </a:t>
                      </a:r>
                      <a:r>
                        <a:rPr lang="fi-FI" sz="1100" b="0" i="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turval</a:t>
                      </a: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i-FI" sz="1100" b="0" i="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lisuustietoa</a:t>
                      </a: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kunnan hyvinvoinnin ja terveyden edistämisen -ryhmälle ja senioreiden hyvinvointimessuilla.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Tehdään sydäniskureiden huoltosopimukset sydänturvallisuustilan-teen ylläpitämiseksi.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- 2026-2028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Senioreiden hyvinvointimessut 11.4.2026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Syksy 2027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Vuosittain seniorimessuilla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Kevät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Penkkejä on lisätty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lisätty</a:t>
                      </a:r>
                    </a:p>
                    <a:p>
                      <a:pPr marL="228600" indent="-2286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Tietoiskut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</a:t>
                      </a: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Turvallisuussemi-naari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pPr marL="228600" indent="-228600">
                        <a:buAutoNum type="arabicParenR" startAt="2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Turvallisuustieto on jaettu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jaettu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Huoltosopimus on tehty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tehty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Infrapäällikkö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Hyvinvointipäällikkö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Hyvinvointikoordi-naattori</a:t>
                      </a: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Yhteisökoordinaattori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652908"/>
                  </a:ext>
                </a:extLst>
              </a:tr>
            </a:tbl>
          </a:graphicData>
        </a:graphic>
      </p:graphicFrame>
      <p:sp>
        <p:nvSpPr>
          <p:cNvPr id="5" name="Nuoli: Oikea 4">
            <a:extLst>
              <a:ext uri="{FF2B5EF4-FFF2-40B4-BE49-F238E27FC236}">
                <a16:creationId xmlns:a16="http://schemas.microsoft.com/office/drawing/2014/main" id="{82CD8EB5-D170-EAC2-9A32-04BDF59F2629}"/>
              </a:ext>
            </a:extLst>
          </p:cNvPr>
          <p:cNvSpPr/>
          <p:nvPr/>
        </p:nvSpPr>
        <p:spPr>
          <a:xfrm>
            <a:off x="7079810" y="8781861"/>
            <a:ext cx="162962" cy="1086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2092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551EEEA1-D199-DB1A-64E0-7A41D0FB3E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114394"/>
              </p:ext>
            </p:extLst>
          </p:nvPr>
        </p:nvGraphicFramePr>
        <p:xfrm>
          <a:off x="822960" y="108585"/>
          <a:ext cx="10535918" cy="601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693">
                  <a:extLst>
                    <a:ext uri="{9D8B030D-6E8A-4147-A177-3AD203B41FA5}">
                      <a16:colId xmlns:a16="http://schemas.microsoft.com/office/drawing/2014/main" val="3148790030"/>
                    </a:ext>
                  </a:extLst>
                </a:gridCol>
                <a:gridCol w="1753445">
                  <a:extLst>
                    <a:ext uri="{9D8B030D-6E8A-4147-A177-3AD203B41FA5}">
                      <a16:colId xmlns:a16="http://schemas.microsoft.com/office/drawing/2014/main" val="2556109296"/>
                    </a:ext>
                  </a:extLst>
                </a:gridCol>
                <a:gridCol w="1753445">
                  <a:extLst>
                    <a:ext uri="{9D8B030D-6E8A-4147-A177-3AD203B41FA5}">
                      <a16:colId xmlns:a16="http://schemas.microsoft.com/office/drawing/2014/main" val="3868691555"/>
                    </a:ext>
                  </a:extLst>
                </a:gridCol>
                <a:gridCol w="1753445">
                  <a:extLst>
                    <a:ext uri="{9D8B030D-6E8A-4147-A177-3AD203B41FA5}">
                      <a16:colId xmlns:a16="http://schemas.microsoft.com/office/drawing/2014/main" val="2296863590"/>
                    </a:ext>
                  </a:extLst>
                </a:gridCol>
                <a:gridCol w="1753445">
                  <a:extLst>
                    <a:ext uri="{9D8B030D-6E8A-4147-A177-3AD203B41FA5}">
                      <a16:colId xmlns:a16="http://schemas.microsoft.com/office/drawing/2014/main" val="728841846"/>
                    </a:ext>
                  </a:extLst>
                </a:gridCol>
                <a:gridCol w="1753445">
                  <a:extLst>
                    <a:ext uri="{9D8B030D-6E8A-4147-A177-3AD203B41FA5}">
                      <a16:colId xmlns:a16="http://schemas.microsoft.com/office/drawing/2014/main" val="3868564307"/>
                    </a:ext>
                  </a:extLst>
                </a:gridCol>
              </a:tblGrid>
              <a:tr h="1399560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  <a:p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Tavoite</a:t>
                      </a:r>
                    </a:p>
                    <a:p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744323"/>
                  </a:ext>
                </a:extLst>
              </a:tr>
              <a:tr h="4455775"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Terveellisen elämäntavan vahvistaminen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Ehkäisevän päihdetyön tietoisuuden lisääminen.</a:t>
                      </a: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Eläkkeelle jäävien kuntalaisten hyvinvoinnin ja terveyden edistämisen mahdollisuuksien selvittäminen.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Aivoterveyden ylläpitäminen.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Meneillään Oma Hämeen Ikä iloiten-hanke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Järjestetään Senioreiden hyvinvointimessuilla tietoisku, aiheena ”ehkäisevä päihdetyö ja eläköityminen”.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Lähdetään pohtimaan eläkkeelle jäävien kuntalaisten huomiointia hyvinvoinnin ja terveyden edistämisessä.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Vahvistetaan ikääntyneiden uniterveyttä jakamalla tietoa aiheesta.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Hankkeen kesto </a:t>
                      </a: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ad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7/2027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Senioreiden hyvinvointimessut 11.4.2026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Toimijaverkoston työpaja yhdessä OmaHäme syksy 2026: Nykytila, ideointi, konkreettinen suunnittelu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Senioreiden hyvinvointimessut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Mukana hankkeen toteutuksessa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mukana hankkeen toteutuksessa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Tietoiskut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Työpaja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Sisältyi hyvinvointimessu-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jen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tietoiskuihin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sisältynyt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Oma Häme; </a:t>
                      </a:r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Christa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Ahonen, hankekoordinaattori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Hyvinvointipäällikkö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Hyvinvointipäällikkö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5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380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4E4BB859-4B45-E593-F2B6-DFE32E2DC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716318"/>
              </p:ext>
            </p:extLst>
          </p:nvPr>
        </p:nvGraphicFramePr>
        <p:xfrm>
          <a:off x="1031240" y="431800"/>
          <a:ext cx="10449558" cy="5753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593">
                  <a:extLst>
                    <a:ext uri="{9D8B030D-6E8A-4147-A177-3AD203B41FA5}">
                      <a16:colId xmlns:a16="http://schemas.microsoft.com/office/drawing/2014/main" val="3799914545"/>
                    </a:ext>
                  </a:extLst>
                </a:gridCol>
                <a:gridCol w="1741593">
                  <a:extLst>
                    <a:ext uri="{9D8B030D-6E8A-4147-A177-3AD203B41FA5}">
                      <a16:colId xmlns:a16="http://schemas.microsoft.com/office/drawing/2014/main" val="2294047307"/>
                    </a:ext>
                  </a:extLst>
                </a:gridCol>
                <a:gridCol w="1741593">
                  <a:extLst>
                    <a:ext uri="{9D8B030D-6E8A-4147-A177-3AD203B41FA5}">
                      <a16:colId xmlns:a16="http://schemas.microsoft.com/office/drawing/2014/main" val="3855110021"/>
                    </a:ext>
                  </a:extLst>
                </a:gridCol>
                <a:gridCol w="1741593">
                  <a:extLst>
                    <a:ext uri="{9D8B030D-6E8A-4147-A177-3AD203B41FA5}">
                      <a16:colId xmlns:a16="http://schemas.microsoft.com/office/drawing/2014/main" val="3084813008"/>
                    </a:ext>
                  </a:extLst>
                </a:gridCol>
                <a:gridCol w="1741593">
                  <a:extLst>
                    <a:ext uri="{9D8B030D-6E8A-4147-A177-3AD203B41FA5}">
                      <a16:colId xmlns:a16="http://schemas.microsoft.com/office/drawing/2014/main" val="4057904077"/>
                    </a:ext>
                  </a:extLst>
                </a:gridCol>
                <a:gridCol w="1741593">
                  <a:extLst>
                    <a:ext uri="{9D8B030D-6E8A-4147-A177-3AD203B41FA5}">
                      <a16:colId xmlns:a16="http://schemas.microsoft.com/office/drawing/2014/main" val="3906310686"/>
                    </a:ext>
                  </a:extLst>
                </a:gridCol>
              </a:tblGrid>
              <a:tr h="1071999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825064"/>
                  </a:ext>
                </a:extLst>
              </a:tr>
              <a:tr h="860420"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Osallisuuden vahvistaminen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Yksinäisyyden lievittäminen.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Järjestetään Punojankulmalla ystäväpiiri- tapaamisia yhteistyössä yhdistysten ja järjestöjen kanssa.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Syksy 2026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Yhteisökoordinaattori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604643"/>
                  </a:ext>
                </a:extLst>
              </a:tr>
              <a:tr h="3498101"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Nuorten ja ikäihmisten sukupolvisen kohtaamisen lisääminen.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Viestitään kyläyhdistyksille erilaisista avustusmahdollisuuksista.</a:t>
                      </a: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Järjestetään hävikkiruokailun yhteydessä kohtaamisia nuorten ja hävikkiruokailuun osallistuvien välillä keskinäisen ymmärryksen lisäämiseksi.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Järjestetään mm. infotilaisuuksia ja tarjotaan tukea toiminnan kehittämiseksi.</a:t>
                      </a: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Syksy 2026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Syksy 2026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On järjestetty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järjestetty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Palvelualuepäällikkö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Yhteisökoordinaattori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882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022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AA5720C5-6833-C99B-118B-910B8AD891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083921"/>
              </p:ext>
            </p:extLst>
          </p:nvPr>
        </p:nvGraphicFramePr>
        <p:xfrm>
          <a:off x="853440" y="413385"/>
          <a:ext cx="9987282" cy="4545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547">
                  <a:extLst>
                    <a:ext uri="{9D8B030D-6E8A-4147-A177-3AD203B41FA5}">
                      <a16:colId xmlns:a16="http://schemas.microsoft.com/office/drawing/2014/main" val="3871707695"/>
                    </a:ext>
                  </a:extLst>
                </a:gridCol>
                <a:gridCol w="1664547">
                  <a:extLst>
                    <a:ext uri="{9D8B030D-6E8A-4147-A177-3AD203B41FA5}">
                      <a16:colId xmlns:a16="http://schemas.microsoft.com/office/drawing/2014/main" val="1402755156"/>
                    </a:ext>
                  </a:extLst>
                </a:gridCol>
                <a:gridCol w="1664547">
                  <a:extLst>
                    <a:ext uri="{9D8B030D-6E8A-4147-A177-3AD203B41FA5}">
                      <a16:colId xmlns:a16="http://schemas.microsoft.com/office/drawing/2014/main" val="1403197622"/>
                    </a:ext>
                  </a:extLst>
                </a:gridCol>
                <a:gridCol w="1664547">
                  <a:extLst>
                    <a:ext uri="{9D8B030D-6E8A-4147-A177-3AD203B41FA5}">
                      <a16:colId xmlns:a16="http://schemas.microsoft.com/office/drawing/2014/main" val="1558383071"/>
                    </a:ext>
                  </a:extLst>
                </a:gridCol>
                <a:gridCol w="1664547">
                  <a:extLst>
                    <a:ext uri="{9D8B030D-6E8A-4147-A177-3AD203B41FA5}">
                      <a16:colId xmlns:a16="http://schemas.microsoft.com/office/drawing/2014/main" val="2658220309"/>
                    </a:ext>
                  </a:extLst>
                </a:gridCol>
                <a:gridCol w="1664547">
                  <a:extLst>
                    <a:ext uri="{9D8B030D-6E8A-4147-A177-3AD203B41FA5}">
                      <a16:colId xmlns:a16="http://schemas.microsoft.com/office/drawing/2014/main" val="1444002525"/>
                    </a:ext>
                  </a:extLst>
                </a:gridCol>
              </a:tblGrid>
              <a:tr h="282311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26685"/>
                  </a:ext>
                </a:extLst>
              </a:tr>
              <a:tr h="3387731"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Osallisuuden vahvistaminen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Osallisuuden lisääminen.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Jalkautetaan kirjaston toimintaa kyliin ja ikäihmisten palveluihin Kirjasto sinua varten -hankkeen kautta aikuisväestön lukemisen edistämiseksi. </a:t>
                      </a:r>
                    </a:p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Selvitetään mahdollisuus ikäihmisten tapahtumakalenterin, seniorilukkarin ja muun infon postittamiseen.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(ehdollinen hankerahoituksen saamiselle)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-syksy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Hankerahoitus on saatu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saatu</a:t>
                      </a:r>
                    </a:p>
                    <a:p>
                      <a:pPr marL="342900" indent="-3429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342900" indent="-3429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342900" indent="-3429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342900" indent="-3429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Infot on postitettu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postitettu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Kulttuuripalvelupääl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</a:t>
                      </a:r>
                    </a:p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likkö</a:t>
                      </a: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Hyvinvointipäällikkö</a:t>
                      </a:r>
                    </a:p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viestintä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49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60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BDEB790-06B5-B11C-7322-B1541FDF03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859069"/>
              </p:ext>
            </p:extLst>
          </p:nvPr>
        </p:nvGraphicFramePr>
        <p:xfrm>
          <a:off x="939800" y="260985"/>
          <a:ext cx="1070356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6069">
                  <a:extLst>
                    <a:ext uri="{9D8B030D-6E8A-4147-A177-3AD203B41FA5}">
                      <a16:colId xmlns:a16="http://schemas.microsoft.com/office/drawing/2014/main" val="72798950"/>
                    </a:ext>
                  </a:extLst>
                </a:gridCol>
                <a:gridCol w="2021784">
                  <a:extLst>
                    <a:ext uri="{9D8B030D-6E8A-4147-A177-3AD203B41FA5}">
                      <a16:colId xmlns:a16="http://schemas.microsoft.com/office/drawing/2014/main" val="3909222158"/>
                    </a:ext>
                  </a:extLst>
                </a:gridCol>
                <a:gridCol w="1783927">
                  <a:extLst>
                    <a:ext uri="{9D8B030D-6E8A-4147-A177-3AD203B41FA5}">
                      <a16:colId xmlns:a16="http://schemas.microsoft.com/office/drawing/2014/main" val="1652961969"/>
                    </a:ext>
                  </a:extLst>
                </a:gridCol>
                <a:gridCol w="1783927">
                  <a:extLst>
                    <a:ext uri="{9D8B030D-6E8A-4147-A177-3AD203B41FA5}">
                      <a16:colId xmlns:a16="http://schemas.microsoft.com/office/drawing/2014/main" val="3612426993"/>
                    </a:ext>
                  </a:extLst>
                </a:gridCol>
                <a:gridCol w="1783927">
                  <a:extLst>
                    <a:ext uri="{9D8B030D-6E8A-4147-A177-3AD203B41FA5}">
                      <a16:colId xmlns:a16="http://schemas.microsoft.com/office/drawing/2014/main" val="3305157356"/>
                    </a:ext>
                  </a:extLst>
                </a:gridCol>
                <a:gridCol w="1783927">
                  <a:extLst>
                    <a:ext uri="{9D8B030D-6E8A-4147-A177-3AD203B41FA5}">
                      <a16:colId xmlns:a16="http://schemas.microsoft.com/office/drawing/2014/main" val="2425134289"/>
                    </a:ext>
                  </a:extLst>
                </a:gridCol>
              </a:tblGrid>
              <a:tr h="445437">
                <a:tc>
                  <a:txBody>
                    <a:bodyPr/>
                    <a:lstStyle/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Hyvinvointi-suunnitelman</a:t>
                      </a:r>
                    </a:p>
                    <a:p>
                      <a:r>
                        <a:rPr lang="fi-FI" sz="1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2026–2028 painopis-teet</a:t>
                      </a:r>
                      <a:r>
                        <a:rPr lang="fi-FI" sz="1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Aikataulu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Mittari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55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Terveellisen elämäntavan vahvistaminen</a:t>
                      </a:r>
                    </a:p>
                    <a:p>
                      <a:endParaRPr lang="fi-FI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Iäkkäiden ja toimintarajoit-teisten yhteisöllisen asumisen mahdollisuuksien edistäminen.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Koulutetaan liikuntaneuvoja vähän liikkuvien ikääntyvien sekä pitkäaikaissairaiden liikkumisen edistämiseen luontoliikunnan puheeksi oton keinoin yhteistyössä Hengitysliiton kanssa..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selvitetään mm. Katinalan kiinteistön tilanne.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Tehdään tutustumiskäynnit Hauhon ja Ypäjän yhteisöllisiin asumisratkaisuihin.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Tehdään yhteistyötä Hengitysliiton kanssa.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Kevät 2026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Kevät 2026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Katinalan kiinteistön tilanne on selvitetty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2Ei ole selvitetty</a:t>
                      </a:r>
                    </a:p>
                    <a:p>
                      <a:pPr marL="228600" indent="-228600">
                        <a:buAutoNum type="arabicParenR"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Tutustuminen Hauholle tehty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tehty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Tutustuminen Ypäjälle tehty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ole tehty</a:t>
                      </a:r>
                    </a:p>
                    <a:p>
                      <a:pPr marL="0" indent="0">
                        <a:buNone/>
                      </a:pP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1) Toteutunut</a:t>
                      </a:r>
                    </a:p>
                    <a:p>
                      <a:pPr marL="0" indent="0">
                        <a:buNone/>
                      </a:pP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2) Ei toteutunut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Hyvinvointipäällikkö</a:t>
                      </a: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Hyvinvointikoordi</a:t>
                      </a:r>
                      <a:r>
                        <a:rPr lang="fi-FI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</a:t>
                      </a:r>
                    </a:p>
                    <a:p>
                      <a:r>
                        <a:rPr lang="fi-FI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naattori</a:t>
                      </a:r>
                      <a:endParaRPr lang="fi-FI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134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5174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308656F7-CFE0-295A-D3B6-0E0F2D969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548" y="111628"/>
            <a:ext cx="10300252" cy="1325563"/>
          </a:xfrm>
        </p:spPr>
        <p:txBody>
          <a:bodyPr anchor="b">
            <a:normAutofit/>
          </a:bodyPr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Suunnitelman taustaa</a:t>
            </a:r>
          </a:p>
        </p:txBody>
      </p:sp>
      <p:graphicFrame>
        <p:nvGraphicFramePr>
          <p:cNvPr id="18" name="Sisällön paikkamerkki 1">
            <a:extLst>
              <a:ext uri="{FF2B5EF4-FFF2-40B4-BE49-F238E27FC236}">
                <a16:creationId xmlns:a16="http://schemas.microsoft.com/office/drawing/2014/main" id="{D79FE396-5390-2376-16AB-32E878EBAF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9811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49120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684667-45F3-9692-7B80-8F18A9A23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441" y="156895"/>
            <a:ext cx="10300252" cy="1325563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Ikääntynyt väestö lukuina</a:t>
            </a:r>
          </a:p>
        </p:txBody>
      </p:sp>
      <p:pic>
        <p:nvPicPr>
          <p:cNvPr id="7" name="Sisällön paikkamerkki 6" descr="Kuva, joka sisältää kohteen teksti, kuvakaappaus, Tontti, viiva&#10;&#10;Tekoälyllä luotu sisältö voi olla virheellistä.">
            <a:extLst>
              <a:ext uri="{FF2B5EF4-FFF2-40B4-BE49-F238E27FC236}">
                <a16:creationId xmlns:a16="http://schemas.microsoft.com/office/drawing/2014/main" id="{2D794F31-79BE-B93F-CBD5-F766832993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382" y="1825625"/>
            <a:ext cx="7925236" cy="4351338"/>
          </a:xfr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4ACE1FB0-708C-9FE8-B094-F865A63227F0}"/>
              </a:ext>
            </a:extLst>
          </p:cNvPr>
          <p:cNvSpPr txBox="1"/>
          <p:nvPr/>
        </p:nvSpPr>
        <p:spPr>
          <a:xfrm>
            <a:off x="1907540" y="5946130"/>
            <a:ext cx="6111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dirty="0">
                <a:solidFill>
                  <a:srgbClr val="202D52"/>
                </a:solidFill>
              </a:rPr>
              <a:t>https://pxdata.stat.fi/PxWeb/pxweb/fi/StatFin/StatFin__vaerak/statfin_vaerak_pxt_11rd.px/</a:t>
            </a:r>
          </a:p>
        </p:txBody>
      </p:sp>
    </p:spTree>
    <p:extLst>
      <p:ext uri="{BB962C8B-B14F-4D97-AF65-F5344CB8AC3E}">
        <p14:creationId xmlns:p14="http://schemas.microsoft.com/office/powerpoint/2010/main" val="21803182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 descr="Kuva, joka sisältää kohteen teksti, kuvakaappaus, Tontti, numero&#10;&#10;Tekoälyllä luotu sisältö voi olla virheellistä.">
            <a:extLst>
              <a:ext uri="{FF2B5EF4-FFF2-40B4-BE49-F238E27FC236}">
                <a16:creationId xmlns:a16="http://schemas.microsoft.com/office/drawing/2014/main" id="{4089237D-4692-E347-061B-22D79142A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60" y="930166"/>
            <a:ext cx="8088720" cy="4351338"/>
          </a:xfr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9D69837-F8EA-7FDF-CBB8-024F57298E48}"/>
              </a:ext>
            </a:extLst>
          </p:cNvPr>
          <p:cNvSpPr txBox="1"/>
          <p:nvPr/>
        </p:nvSpPr>
        <p:spPr>
          <a:xfrm>
            <a:off x="1742767" y="5927834"/>
            <a:ext cx="6111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dirty="0">
                <a:solidFill>
                  <a:srgbClr val="202D52"/>
                </a:solidFill>
              </a:rPr>
              <a:t>https://pxdata.stat.fi/PxWeb/pxweb/fi/StatFin/StatFin__vaerak/statfin_vaerak_pxt_11rd.px/</a:t>
            </a:r>
          </a:p>
        </p:txBody>
      </p:sp>
    </p:spTree>
    <p:extLst>
      <p:ext uri="{BB962C8B-B14F-4D97-AF65-F5344CB8AC3E}">
        <p14:creationId xmlns:p14="http://schemas.microsoft.com/office/powerpoint/2010/main" val="3537964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orakulmio 1, Tekstiruutu">
            <a:extLst>
              <a:ext uri="{FF2B5EF4-FFF2-40B4-BE49-F238E27FC236}">
                <a16:creationId xmlns:a16="http://schemas.microsoft.com/office/drawing/2014/main" id="{1728635B-3DD5-5DE9-3FB7-82DEC35B8E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920" y="1938172"/>
            <a:ext cx="10515600" cy="237872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5374737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B906E-3EC4-0A67-5C55-F4D52B99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0" dirty="0">
                <a:solidFill>
                  <a:schemeClr val="accent1">
                    <a:lumMod val="75000"/>
                  </a:schemeClr>
                </a:solidFill>
              </a:rPr>
              <a:t>Hattulan väestöennuste vuoteen 2045 ikä 75 vuotta - 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Kaavion paikkamerkki 8">
            <a:extLst>
              <a:ext uri="{FF2B5EF4-FFF2-40B4-BE49-F238E27FC236}">
                <a16:creationId xmlns:a16="http://schemas.microsoft.com/office/drawing/2014/main" id="{37C71879-430E-3353-FFE2-2E3E2592F2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7">
            <a:extLst>
              <a:ext uri="{FF2B5EF4-FFF2-40B4-BE49-F238E27FC236}">
                <a16:creationId xmlns:a16="http://schemas.microsoft.com/office/drawing/2014/main" id="{1C34D7A8-6463-DED2-5790-5A5A6AD833BF}"/>
              </a:ext>
            </a:extLst>
          </p:cNvPr>
          <p:cNvSpPr txBox="1"/>
          <p:nvPr/>
        </p:nvSpPr>
        <p:spPr>
          <a:xfrm>
            <a:off x="1160911" y="6215876"/>
            <a:ext cx="4184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200" dirty="0"/>
              <a:t>Lähde: Tilastokeskus väestöennuste</a:t>
            </a:r>
          </a:p>
        </p:txBody>
      </p:sp>
    </p:spTree>
    <p:extLst>
      <p:ext uri="{BB962C8B-B14F-4D97-AF65-F5344CB8AC3E}">
        <p14:creationId xmlns:p14="http://schemas.microsoft.com/office/powerpoint/2010/main" val="5976696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29BBB9-A8A9-852C-E2F1-DA5A4C8EE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548" y="-417195"/>
            <a:ext cx="10300252" cy="1325563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Ikäihmisten toimintakyky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ED6DC6-6850-B124-F952-329F76403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40" y="982345"/>
            <a:ext cx="10515600" cy="4351338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Kunta ei vastaa näistä palveluista, mutta ne kuvaavat toimintakyvyn tasoa. Esimerkiksi tehostetun palveluasumisen piirissä on Hattulassa koko maan tasoa vähemmän asiakkaita.</a:t>
            </a:r>
          </a:p>
          <a:p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Sen sijaan kotihoito on yleisempää kuin koko maassa. Erot ovat kuitenkin pieniä.</a:t>
            </a:r>
          </a:p>
          <a:p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Säännöllisen kotihoidon tarve lisääntyy iän myötä. Yli 75-vuotiaista 15,1 % on   säännöllisen kotihoidon piirissä, yli 85-vuotiaista osuus on jo 33,2 % (Tilanne 2024).</a:t>
            </a:r>
          </a:p>
        </p:txBody>
      </p:sp>
      <p:pic>
        <p:nvPicPr>
          <p:cNvPr id="5" name="Kuva 4" descr="Kuva, joka sisältää kohteen teksti, kuvakaappaus, numero, Fontti&#10;&#10;Tekoälyllä luotu sisältö voi olla virheellistä.">
            <a:extLst>
              <a:ext uri="{FF2B5EF4-FFF2-40B4-BE49-F238E27FC236}">
                <a16:creationId xmlns:a16="http://schemas.microsoft.com/office/drawing/2014/main" id="{39814E5E-48BA-47B9-87B1-841648AE2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075" y="3076734"/>
            <a:ext cx="550545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420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A5FFCB-8AF8-3E3E-6B0F-14CA9004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08" y="-447675"/>
            <a:ext cx="10300252" cy="1325563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Ikäihmisten toimintakyky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F04E815-BE41-40FD-CA05-6645E56CF1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082226"/>
              </p:ext>
            </p:extLst>
          </p:nvPr>
        </p:nvGraphicFramePr>
        <p:xfrm>
          <a:off x="1063708" y="1280160"/>
          <a:ext cx="9438641" cy="377952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875329">
                  <a:extLst>
                    <a:ext uri="{9D8B030D-6E8A-4147-A177-3AD203B41FA5}">
                      <a16:colId xmlns:a16="http://schemas.microsoft.com/office/drawing/2014/main" val="301330734"/>
                    </a:ext>
                  </a:extLst>
                </a:gridCol>
                <a:gridCol w="2781656">
                  <a:extLst>
                    <a:ext uri="{9D8B030D-6E8A-4147-A177-3AD203B41FA5}">
                      <a16:colId xmlns:a16="http://schemas.microsoft.com/office/drawing/2014/main" val="2829854688"/>
                    </a:ext>
                  </a:extLst>
                </a:gridCol>
                <a:gridCol w="2781656">
                  <a:extLst>
                    <a:ext uri="{9D8B030D-6E8A-4147-A177-3AD203B41FA5}">
                      <a16:colId xmlns:a16="http://schemas.microsoft.com/office/drawing/2014/main" val="816585424"/>
                    </a:ext>
                  </a:extLst>
                </a:gridCol>
              </a:tblGrid>
              <a:tr h="130500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Toimintakykyä ja tuen tarvetta kuvaava indikaattori (Hattula)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Osuus vastaavan 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ikäisestä väestöstä 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Hattulassa (2024)</a:t>
                      </a:r>
                      <a:r>
                        <a:rPr lang="fi-FI" sz="20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Osuus vastaavan 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ikäisestä väestöstä 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koko maassa</a:t>
                      </a:r>
                      <a:r>
                        <a:rPr lang="fi-FI" sz="20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i-FI" sz="2000" b="0" i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314155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Omaishoidontuen piirissä olevat yli 65-vuotiaat hoidettavat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2,7 % (n. 64 henkilöä)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2,5 %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895405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Säännöllisen kotihoidon piirissä olevat yli 65-vuotiaat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8,5 % (n. 201 henkilöä)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7,5 %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342329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Ikääntyneiden tehostetun palveluasumisen 65 vuotta täyttäneet asiakkaat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3,2 % (n. 75 henkilöä) </a:t>
                      </a:r>
                      <a:endParaRPr lang="fi-FI" sz="2000" b="0" i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38"/>
                        </a:lnSpc>
                        <a:buNone/>
                      </a:pPr>
                      <a:r>
                        <a:rPr lang="fi-FI" sz="20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3,5 % </a:t>
                      </a:r>
                      <a:endParaRPr lang="fi-FI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452946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B5F166AC-1A9A-03D5-616C-E009CC36E6B2}"/>
              </a:ext>
            </a:extLst>
          </p:cNvPr>
          <p:cNvSpPr txBox="1"/>
          <p:nvPr/>
        </p:nvSpPr>
        <p:spPr>
          <a:xfrm>
            <a:off x="982980" y="6180574"/>
            <a:ext cx="61112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dirty="0">
                <a:solidFill>
                  <a:schemeClr val="accent1">
                    <a:lumMod val="75000"/>
                  </a:schemeClr>
                </a:solidFill>
              </a:rPr>
              <a:t>https://sotkanet.fi/sotkanet/fi/index</a:t>
            </a:r>
          </a:p>
        </p:txBody>
      </p:sp>
    </p:spTree>
    <p:extLst>
      <p:ext uri="{BB962C8B-B14F-4D97-AF65-F5344CB8AC3E}">
        <p14:creationId xmlns:p14="http://schemas.microsoft.com/office/powerpoint/2010/main" val="863760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Hattula">
      <a:dk1>
        <a:sysClr val="windowText" lastClr="000000"/>
      </a:dk1>
      <a:lt1>
        <a:sysClr val="window" lastClr="FFFFFF"/>
      </a:lt1>
      <a:dk2>
        <a:srgbClr val="202D52"/>
      </a:dk2>
      <a:lt2>
        <a:srgbClr val="DBE2E3"/>
      </a:lt2>
      <a:accent1>
        <a:srgbClr val="00AEF2"/>
      </a:accent1>
      <a:accent2>
        <a:srgbClr val="0067C7"/>
      </a:accent2>
      <a:accent3>
        <a:srgbClr val="202D52"/>
      </a:accent3>
      <a:accent4>
        <a:srgbClr val="D62E42"/>
      </a:accent4>
      <a:accent5>
        <a:srgbClr val="DBE2E3"/>
      </a:accent5>
      <a:accent6>
        <a:srgbClr val="000000"/>
      </a:accent6>
      <a:hlink>
        <a:srgbClr val="0563C1"/>
      </a:hlink>
      <a:folHlink>
        <a:srgbClr val="954F72"/>
      </a:folHlink>
    </a:clrScheme>
    <a:fontScheme name="Hattula Fira Sans">
      <a:majorFont>
        <a:latin typeface="Fira Sans"/>
        <a:ea typeface=""/>
        <a:cs typeface=""/>
      </a:majorFont>
      <a:minorFont>
        <a:latin typeface="Fir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018C190F-7FB8-47B9-8677-FF4566987585}" vid="{C7D142FC-8BB2-4703-B153-9BA81F31B8B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powerpoint-hattula</Template>
  <TotalTime>11348</TotalTime>
  <Words>1735</Words>
  <Application>Microsoft Office PowerPoint</Application>
  <PresentationFormat>Laajakuva</PresentationFormat>
  <Paragraphs>637</Paragraphs>
  <Slides>25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9" baseType="lpstr">
      <vt:lpstr>Arial</vt:lpstr>
      <vt:lpstr>Calibri</vt:lpstr>
      <vt:lpstr>Fira Sans</vt:lpstr>
      <vt:lpstr>Office-teema</vt:lpstr>
      <vt:lpstr> IKÄIHMISTEN  HYVINVOINTISUUNNITELMA</vt:lpstr>
      <vt:lpstr>SISÄLLYS</vt:lpstr>
      <vt:lpstr>Suunnitelman taustaa</vt:lpstr>
      <vt:lpstr>Ikääntynyt väestö lukuina</vt:lpstr>
      <vt:lpstr>PowerPoint-esitys</vt:lpstr>
      <vt:lpstr>PowerPoint-esitys</vt:lpstr>
      <vt:lpstr>Hattulan väestöennuste vuoteen 2045 ikä 75 vuotta - </vt:lpstr>
      <vt:lpstr>Ikäihmisten toimintakyky</vt:lpstr>
      <vt:lpstr>Ikäihmisten toimintakyky</vt:lpstr>
      <vt:lpstr>Taloudellinen hyvinvointi Hattulalaisten iäkkäiden taloudellinen hyvinvointi on koko maan tilannetta paremmalla tasolla. (Tilanne 2024). </vt:lpstr>
      <vt:lpstr>Hyvinvointikyselyn tulokset, Hattulan oma  Kyselyyn vastasi 2023 97 yli 65-vuotiasta ja 2025 65 yli 65-vuotiasta. Suurin osa (81 %) vastanneista oli naisia. </vt:lpstr>
      <vt:lpstr>PowerPoint-esitys</vt:lpstr>
      <vt:lpstr>PowerPoint-esitys</vt:lpstr>
      <vt:lpstr>PowerPoint-esitys</vt:lpstr>
      <vt:lpstr>Mitä Hattulassa jo tehdään</vt:lpstr>
      <vt:lpstr>Asuminen, kaavoitus ja esteetön ympäristö</vt:lpstr>
      <vt:lpstr>Kumppanuudet</vt:lpstr>
      <vt:lpstr>HYVINVOINTISUUNNITELMAN TOTEUTUS, SEURANTA JA ARVIOINTI 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Joonas Heikkilä</dc:creator>
  <cp:lastModifiedBy>Anne Riihilahti</cp:lastModifiedBy>
  <cp:revision>9</cp:revision>
  <dcterms:created xsi:type="dcterms:W3CDTF">2024-02-11T22:05:14Z</dcterms:created>
  <dcterms:modified xsi:type="dcterms:W3CDTF">2026-04-29T08:23:34Z</dcterms:modified>
</cp:coreProperties>
</file>